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304" r:id="rId4"/>
    <p:sldId id="305" r:id="rId5"/>
    <p:sldId id="291" r:id="rId6"/>
    <p:sldId id="308" r:id="rId7"/>
    <p:sldId id="292" r:id="rId8"/>
    <p:sldId id="298" r:id="rId9"/>
    <p:sldId id="309" r:id="rId10"/>
    <p:sldId id="306" r:id="rId11"/>
    <p:sldId id="307" r:id="rId12"/>
    <p:sldId id="293" r:id="rId13"/>
    <p:sldId id="273" r:id="rId14"/>
    <p:sldId id="294" r:id="rId15"/>
    <p:sldId id="295" r:id="rId16"/>
    <p:sldId id="276" r:id="rId17"/>
    <p:sldId id="296" r:id="rId18"/>
    <p:sldId id="297" r:id="rId19"/>
    <p:sldId id="299" r:id="rId20"/>
    <p:sldId id="300" r:id="rId21"/>
    <p:sldId id="301" r:id="rId22"/>
    <p:sldId id="302" r:id="rId23"/>
    <p:sldId id="303" r:id="rId24"/>
    <p:sldId id="266" r:id="rId25"/>
  </p:sldIdLst>
  <p:sldSz cx="24472900" cy="13677900"/>
  <p:notesSz cx="6858000" cy="9144000"/>
  <p:defaultTextStyle>
    <a:defPPr marL="0" marR="0" indent="0" algn="l" defTabSz="91420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1pPr>
    <a:lvl2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2pPr>
    <a:lvl3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3pPr>
    <a:lvl4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4pPr>
    <a:lvl5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5pPr>
    <a:lvl6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6pPr>
    <a:lvl7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7pPr>
    <a:lvl8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8pPr>
    <a:lvl9pPr marL="0" marR="0" indent="0" algn="l" defTabSz="183094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4308" userDrawn="1">
          <p15:clr>
            <a:srgbClr val="A4A3A4"/>
          </p15:clr>
        </p15:guide>
        <p15:guide id="2" pos="77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luo" initials="tl" lastIdx="1" clrIdx="0">
    <p:extLst/>
  </p:cmAuthor>
  <p:cmAuthor id="2" name="tim luo" initials="tl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0F3"/>
    <a:srgbClr val="F5E300"/>
    <a:srgbClr val="27B867"/>
    <a:srgbClr val="1C9F3E"/>
    <a:srgbClr val="009EF2"/>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69"/>
    <p:restoredTop sz="94746"/>
  </p:normalViewPr>
  <p:slideViewPr>
    <p:cSldViewPr snapToGrid="0" snapToObjects="1">
      <p:cViewPr varScale="1">
        <p:scale>
          <a:sx n="48" d="100"/>
          <a:sy n="48" d="100"/>
        </p:scale>
        <p:origin x="296" y="1104"/>
      </p:cViewPr>
      <p:guideLst>
        <p:guide orient="horz" pos="4308"/>
        <p:guide pos="77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61950" y="685800"/>
            <a:ext cx="6134100" cy="3429000"/>
          </a:xfrm>
          <a:prstGeom prst="rect">
            <a:avLst/>
          </a:prstGeom>
        </p:spPr>
        <p:txBody>
          <a:bodyPr/>
          <a:lstStyle/>
          <a:p>
            <a:endParaRPr/>
          </a:p>
        </p:txBody>
      </p:sp>
      <p:sp>
        <p:nvSpPr>
          <p:cNvPr id="102" name="Shape 1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28628379"/>
      </p:ext>
    </p:extLst>
  </p:cSld>
  <p:clrMap bg1="lt1" tx1="dk1" bg2="lt2" tx2="dk2" accent1="accent1" accent2="accent2" accent3="accent3" accent4="accent4" accent5="accent5" accent6="accent6" hlink="hlink" folHlink="folHlink"/>
  <p:notesStyle>
    <a:lvl1pPr latinLnBrk="0">
      <a:defRPr sz="1199">
        <a:latin typeface="+mj-lt"/>
        <a:ea typeface="+mj-ea"/>
        <a:cs typeface="+mj-cs"/>
        <a:sym typeface="Calibri"/>
      </a:defRPr>
    </a:lvl1pPr>
    <a:lvl2pPr indent="228551" latinLnBrk="0">
      <a:defRPr sz="1199">
        <a:latin typeface="+mj-lt"/>
        <a:ea typeface="+mj-ea"/>
        <a:cs typeface="+mj-cs"/>
        <a:sym typeface="Calibri"/>
      </a:defRPr>
    </a:lvl2pPr>
    <a:lvl3pPr indent="457102" latinLnBrk="0">
      <a:defRPr sz="1199">
        <a:latin typeface="+mj-lt"/>
        <a:ea typeface="+mj-ea"/>
        <a:cs typeface="+mj-cs"/>
        <a:sym typeface="Calibri"/>
      </a:defRPr>
    </a:lvl3pPr>
    <a:lvl4pPr indent="685653" latinLnBrk="0">
      <a:defRPr sz="1199">
        <a:latin typeface="+mj-lt"/>
        <a:ea typeface="+mj-ea"/>
        <a:cs typeface="+mj-cs"/>
        <a:sym typeface="Calibri"/>
      </a:defRPr>
    </a:lvl4pPr>
    <a:lvl5pPr indent="914202" latinLnBrk="0">
      <a:defRPr sz="1199">
        <a:latin typeface="+mj-lt"/>
        <a:ea typeface="+mj-ea"/>
        <a:cs typeface="+mj-cs"/>
        <a:sym typeface="Calibri"/>
      </a:defRPr>
    </a:lvl5pPr>
    <a:lvl6pPr indent="1142753" latinLnBrk="0">
      <a:defRPr sz="1199">
        <a:latin typeface="+mj-lt"/>
        <a:ea typeface="+mj-ea"/>
        <a:cs typeface="+mj-cs"/>
        <a:sym typeface="Calibri"/>
      </a:defRPr>
    </a:lvl6pPr>
    <a:lvl7pPr indent="1371304" latinLnBrk="0">
      <a:defRPr sz="1199">
        <a:latin typeface="+mj-lt"/>
        <a:ea typeface="+mj-ea"/>
        <a:cs typeface="+mj-cs"/>
        <a:sym typeface="Calibri"/>
      </a:defRPr>
    </a:lvl7pPr>
    <a:lvl8pPr indent="1599855" latinLnBrk="0">
      <a:defRPr sz="1199">
        <a:latin typeface="+mj-lt"/>
        <a:ea typeface="+mj-ea"/>
        <a:cs typeface="+mj-cs"/>
        <a:sym typeface="Calibri"/>
      </a:defRPr>
    </a:lvl8pPr>
    <a:lvl9pPr indent="1828407" latinLnBrk="0">
      <a:defRPr sz="1199">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lvl1pPr>
              <a:defRPr>
                <a:solidFill>
                  <a:schemeClr val="tx1">
                    <a:lumMod val="95000"/>
                    <a:lumOff val="5000"/>
                  </a:schemeClr>
                </a:solidFill>
              </a:defRPr>
            </a:lvl1pPr>
          </a:lstStyle>
          <a:p>
            <a:r>
              <a:t>标题文本</a:t>
            </a:r>
          </a:p>
        </p:txBody>
      </p:sp>
      <p:sp>
        <p:nvSpPr>
          <p:cNvPr id="13" name="Shape 13"/>
          <p:cNvSpPr>
            <a:spLocks noGrp="1"/>
          </p:cNvSpPr>
          <p:nvPr>
            <p:ph type="body" idx="1"/>
          </p:nvPr>
        </p:nvSpPr>
        <p:spPr>
          <a:prstGeom prst="rect">
            <a:avLst/>
          </a:prstGeom>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r>
              <a:t>正文级别 1</a:t>
            </a:r>
          </a:p>
          <a:p>
            <a:pPr lvl="1"/>
            <a:r>
              <a:t>正文级别 2</a:t>
            </a:r>
          </a:p>
          <a:p>
            <a:pPr lvl="2"/>
            <a:r>
              <a:t>正文级别 3</a:t>
            </a:r>
          </a:p>
          <a:p>
            <a:pPr lvl="3"/>
            <a:r>
              <a:t>正文级别 4</a:t>
            </a:r>
          </a:p>
          <a:p>
            <a:pPr lvl="4"/>
            <a:r>
              <a:t>正文级别 5</a:t>
            </a:r>
          </a:p>
        </p:txBody>
      </p:sp>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39" name="Shape 39"/>
          <p:cNvSpPr>
            <a:spLocks noGrp="1"/>
          </p:cNvSpPr>
          <p:nvPr>
            <p:ph type="title"/>
          </p:nvPr>
        </p:nvSpPr>
        <p:spPr>
          <a:xfrm>
            <a:off x="1686140" y="728307"/>
            <a:ext cx="21113355" cy="2644071"/>
          </a:xfrm>
          <a:prstGeom prst="rect">
            <a:avLst/>
          </a:prstGeom>
        </p:spPr>
        <p:txBody>
          <a:bodyPr/>
          <a:lstStyle>
            <a:lvl1pPr algn="ctr"/>
          </a:lstStyle>
          <a:p>
            <a:r>
              <a:t>标题文本</a:t>
            </a:r>
          </a:p>
        </p:txBody>
      </p:sp>
      <p:sp>
        <p:nvSpPr>
          <p:cNvPr id="40" name="Shape 40"/>
          <p:cNvSpPr>
            <a:spLocks noGrp="1"/>
          </p:cNvSpPr>
          <p:nvPr>
            <p:ph type="body" sz="quarter" idx="1"/>
          </p:nvPr>
        </p:nvSpPr>
        <p:spPr>
          <a:xfrm>
            <a:off x="1686137" y="3353377"/>
            <a:ext cx="10355872" cy="1643442"/>
          </a:xfrm>
          <a:prstGeom prst="rect">
            <a:avLst/>
          </a:prstGeom>
        </p:spPr>
        <p:txBody>
          <a:bodyPr anchor="b"/>
          <a:lstStyle>
            <a:lvl1pPr marL="0" indent="0">
              <a:buSzTx/>
              <a:buFontTx/>
              <a:buNone/>
              <a:defRPr sz="4700" b="1"/>
            </a:lvl1pPr>
            <a:lvl2pPr marL="0" indent="0">
              <a:buSzTx/>
              <a:buFontTx/>
              <a:buNone/>
              <a:defRPr sz="4700" b="1"/>
            </a:lvl2pPr>
            <a:lvl3pPr marL="0" indent="0">
              <a:buSzTx/>
              <a:buFontTx/>
              <a:buNone/>
              <a:defRPr sz="4700" b="1"/>
            </a:lvl3pPr>
            <a:lvl4pPr marL="0" indent="0">
              <a:buSzTx/>
              <a:buFontTx/>
              <a:buNone/>
              <a:defRPr sz="4700" b="1"/>
            </a:lvl4pPr>
            <a:lvl5pPr marL="0" indent="0">
              <a:buSzTx/>
              <a:buFontTx/>
              <a:buNone/>
              <a:defRPr sz="4700" b="1"/>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body" sz="quarter" idx="13"/>
          </p:nvPr>
        </p:nvSpPr>
        <p:spPr>
          <a:xfrm>
            <a:off x="12392621" y="3353377"/>
            <a:ext cx="10406873" cy="1643442"/>
          </a:xfrm>
          <a:prstGeom prst="rect">
            <a:avLst/>
          </a:prstGeom>
        </p:spPr>
        <p:txBody>
          <a:bodyPr anchor="b"/>
          <a:lstStyle/>
          <a:p>
            <a:endParaRP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49" name="Shape 49"/>
          <p:cNvSpPr>
            <a:spLocks noGrp="1"/>
          </p:cNvSpPr>
          <p:nvPr>
            <p:ph type="title"/>
          </p:nvPr>
        </p:nvSpPr>
        <p:spPr>
          <a:xfrm>
            <a:off x="1679775" y="728307"/>
            <a:ext cx="21113355" cy="2644071"/>
          </a:xfrm>
          <a:prstGeom prst="rect">
            <a:avLst/>
          </a:prstGeom>
        </p:spPr>
        <p:txBody>
          <a:bodyPr/>
          <a:lstStyle>
            <a:lvl1pPr algn="ctr"/>
          </a:lstStyle>
          <a:p>
            <a:r>
              <a:t>标题文本</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64" name="Shape 64"/>
          <p:cNvSpPr>
            <a:spLocks noGrp="1"/>
          </p:cNvSpPr>
          <p:nvPr>
            <p:ph type="title"/>
          </p:nvPr>
        </p:nvSpPr>
        <p:spPr>
          <a:xfrm>
            <a:off x="1686139" y="911969"/>
            <a:ext cx="7895197" cy="3191881"/>
          </a:xfrm>
          <a:prstGeom prst="rect">
            <a:avLst/>
          </a:prstGeom>
        </p:spPr>
        <p:txBody>
          <a:bodyPr anchor="b"/>
          <a:lstStyle>
            <a:lvl1pPr algn="ctr">
              <a:defRPr sz="6300"/>
            </a:lvl1pPr>
          </a:lstStyle>
          <a:p>
            <a:r>
              <a:t>标题文本</a:t>
            </a:r>
          </a:p>
        </p:txBody>
      </p:sp>
      <p:sp>
        <p:nvSpPr>
          <p:cNvPr id="65" name="Shape 65"/>
          <p:cNvSpPr>
            <a:spLocks noGrp="1"/>
          </p:cNvSpPr>
          <p:nvPr>
            <p:ph type="body" sz="half" idx="1"/>
          </p:nvPr>
        </p:nvSpPr>
        <p:spPr>
          <a:xfrm>
            <a:off x="10406870" y="1969592"/>
            <a:ext cx="12392623" cy="9721306"/>
          </a:xfrm>
          <a:prstGeom prst="rect">
            <a:avLst/>
          </a:prstGeom>
        </p:spPr>
        <p:txBody>
          <a:bodyPr/>
          <a:lstStyle>
            <a:lvl1pPr>
              <a:defRPr sz="6300"/>
            </a:lvl1pPr>
            <a:lvl2pPr marL="1434323" indent="-522554">
              <a:defRPr sz="6300"/>
            </a:lvl2pPr>
            <a:lvl3pPr marL="2434989" indent="-611445">
              <a:defRPr sz="6300"/>
            </a:lvl3pPr>
            <a:lvl4pPr marL="3472479" indent="-736529">
              <a:defRPr sz="6300"/>
            </a:lvl4pPr>
            <a:lvl5pPr marL="4384251" indent="-736529">
              <a:defRPr sz="6300"/>
            </a:lvl5pPr>
          </a:lstStyle>
          <a:p>
            <a:r>
              <a:t>正文级别 1</a:t>
            </a:r>
          </a:p>
          <a:p>
            <a:pPr lvl="1"/>
            <a:r>
              <a:t>正文级别 2</a:t>
            </a:r>
          </a:p>
          <a:p>
            <a:pPr lvl="2"/>
            <a:r>
              <a:t>正文级别 3</a:t>
            </a:r>
          </a:p>
          <a:p>
            <a:pPr lvl="3"/>
            <a:r>
              <a:t>正文级别 4</a:t>
            </a:r>
          </a:p>
          <a:p>
            <a:pPr lvl="4"/>
            <a:r>
              <a:t>正文级别 5</a:t>
            </a:r>
          </a:p>
        </p:txBody>
      </p:sp>
      <p:sp>
        <p:nvSpPr>
          <p:cNvPr id="66" name="Shape 66"/>
          <p:cNvSpPr>
            <a:spLocks noGrp="1"/>
          </p:cNvSpPr>
          <p:nvPr>
            <p:ph type="body" sz="quarter" idx="13"/>
          </p:nvPr>
        </p:nvSpPr>
        <p:spPr>
          <a:xfrm>
            <a:off x="1686136" y="4103848"/>
            <a:ext cx="7895197" cy="7602885"/>
          </a:xfrm>
          <a:prstGeom prst="rect">
            <a:avLst/>
          </a:prstGeom>
        </p:spPr>
        <p:txBody>
          <a:bodyPr/>
          <a:lstStyle/>
          <a:p>
            <a:endParaRPr/>
          </a:p>
        </p:txBody>
      </p:sp>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74" name="Shape 74"/>
          <p:cNvSpPr>
            <a:spLocks noGrp="1"/>
          </p:cNvSpPr>
          <p:nvPr>
            <p:ph type="title"/>
          </p:nvPr>
        </p:nvSpPr>
        <p:spPr>
          <a:xfrm>
            <a:off x="1686139" y="911969"/>
            <a:ext cx="7895197" cy="3191881"/>
          </a:xfrm>
          <a:prstGeom prst="rect">
            <a:avLst/>
          </a:prstGeom>
        </p:spPr>
        <p:txBody>
          <a:bodyPr anchor="b"/>
          <a:lstStyle>
            <a:lvl1pPr algn="ctr">
              <a:defRPr sz="6300"/>
            </a:lvl1pPr>
          </a:lstStyle>
          <a:p>
            <a:r>
              <a:t>标题文本</a:t>
            </a:r>
          </a:p>
        </p:txBody>
      </p:sp>
      <p:sp>
        <p:nvSpPr>
          <p:cNvPr id="75" name="Shape 75"/>
          <p:cNvSpPr>
            <a:spLocks noGrp="1"/>
          </p:cNvSpPr>
          <p:nvPr>
            <p:ph type="pic" sz="half" idx="13"/>
          </p:nvPr>
        </p:nvSpPr>
        <p:spPr>
          <a:xfrm>
            <a:off x="10406870" y="1969592"/>
            <a:ext cx="12392623" cy="9721306"/>
          </a:xfrm>
          <a:prstGeom prst="rect">
            <a:avLst/>
          </a:prstGeom>
        </p:spPr>
        <p:txBody>
          <a:bodyPr lIns="91439" tIns="45719" rIns="91439" bIns="45719">
            <a:noAutofit/>
          </a:bodyPr>
          <a:lstStyle/>
          <a:p>
            <a:endParaRPr/>
          </a:p>
        </p:txBody>
      </p:sp>
      <p:sp>
        <p:nvSpPr>
          <p:cNvPr id="76" name="Shape 76"/>
          <p:cNvSpPr>
            <a:spLocks noGrp="1"/>
          </p:cNvSpPr>
          <p:nvPr>
            <p:ph type="body" sz="quarter" idx="1"/>
          </p:nvPr>
        </p:nvSpPr>
        <p:spPr>
          <a:xfrm>
            <a:off x="1686139" y="4103848"/>
            <a:ext cx="7895197" cy="7602885"/>
          </a:xfrm>
          <a:prstGeom prst="rect">
            <a:avLst/>
          </a:prstGeom>
        </p:spPr>
        <p:txBody>
          <a:bodyPr/>
          <a:lstStyle>
            <a:lvl1pPr marL="0" indent="0">
              <a:buSzTx/>
              <a:buFontTx/>
              <a:buNone/>
              <a:defRPr sz="3099"/>
            </a:lvl1pPr>
            <a:lvl2pPr marL="0" indent="0">
              <a:buSzTx/>
              <a:buFontTx/>
              <a:buNone/>
              <a:defRPr sz="3099"/>
            </a:lvl2pPr>
            <a:lvl3pPr marL="0" indent="0">
              <a:buSzTx/>
              <a:buFontTx/>
              <a:buNone/>
              <a:defRPr sz="3099"/>
            </a:lvl3pPr>
            <a:lvl4pPr marL="0" indent="0">
              <a:buSzTx/>
              <a:buFontTx/>
              <a:buNone/>
              <a:defRPr sz="3099"/>
            </a:lvl4pPr>
            <a:lvl5pPr marL="0" indent="0">
              <a:buSzTx/>
              <a:buFontTx/>
              <a:buNone/>
              <a:defRPr sz="3099"/>
            </a:lvl5pPr>
          </a:lstStyle>
          <a:p>
            <a:r>
              <a:t>正文级别 1</a:t>
            </a:r>
          </a:p>
          <a:p>
            <a:pPr lvl="1"/>
            <a:r>
              <a:t>正文级别 2</a:t>
            </a:r>
          </a:p>
          <a:p>
            <a:pPr lvl="2"/>
            <a:r>
              <a:t>正文级别 3</a:t>
            </a:r>
          </a:p>
          <a:p>
            <a:pPr lvl="3"/>
            <a:r>
              <a:t>正文级别 4</a:t>
            </a:r>
          </a:p>
          <a:p>
            <a:pPr lvl="4"/>
            <a:r>
              <a:t>正文级别 5</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标题和竖排文本">
    <p:spTree>
      <p:nvGrpSpPr>
        <p:cNvPr id="1" name=""/>
        <p:cNvGrpSpPr/>
        <p:nvPr/>
      </p:nvGrpSpPr>
      <p:grpSpPr>
        <a:xfrm>
          <a:off x="0" y="0"/>
          <a:ext cx="0" cy="0"/>
          <a:chOff x="0" y="0"/>
          <a:chExt cx="0" cy="0"/>
        </a:xfrm>
      </p:grpSpPr>
      <p:sp>
        <p:nvSpPr>
          <p:cNvPr id="84" name="Shape 84"/>
          <p:cNvSpPr>
            <a:spLocks noGrp="1"/>
          </p:cNvSpPr>
          <p:nvPr>
            <p:ph type="title"/>
          </p:nvPr>
        </p:nvSpPr>
        <p:spPr>
          <a:xfrm>
            <a:off x="1679775" y="728307"/>
            <a:ext cx="21113355" cy="2644071"/>
          </a:xfrm>
          <a:prstGeom prst="rect">
            <a:avLst/>
          </a:prstGeom>
        </p:spPr>
        <p:txBody>
          <a:bodyPr/>
          <a:lstStyle>
            <a:lvl1pPr algn="ctr"/>
          </a:lstStyle>
          <a:p>
            <a:r>
              <a:t>标题文本</a:t>
            </a:r>
          </a:p>
        </p:txBody>
      </p:sp>
      <p:sp>
        <p:nvSpPr>
          <p:cNvPr id="85" name="Shape 85"/>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竖排标题和文本">
    <p:spTree>
      <p:nvGrpSpPr>
        <p:cNvPr id="1" name=""/>
        <p:cNvGrpSpPr/>
        <p:nvPr/>
      </p:nvGrpSpPr>
      <p:grpSpPr>
        <a:xfrm>
          <a:off x="0" y="0"/>
          <a:ext cx="0" cy="0"/>
          <a:chOff x="0" y="0"/>
          <a:chExt cx="0" cy="0"/>
        </a:xfrm>
      </p:grpSpPr>
      <p:sp>
        <p:nvSpPr>
          <p:cNvPr id="93" name="Shape 93"/>
          <p:cNvSpPr>
            <a:spLocks noGrp="1"/>
          </p:cNvSpPr>
          <p:nvPr>
            <p:ph type="title"/>
          </p:nvPr>
        </p:nvSpPr>
        <p:spPr>
          <a:xfrm>
            <a:off x="17517964" y="728303"/>
            <a:ext cx="5278342" cy="11592737"/>
          </a:xfrm>
          <a:prstGeom prst="rect">
            <a:avLst/>
          </a:prstGeom>
        </p:spPr>
        <p:txBody>
          <a:bodyPr/>
          <a:lstStyle>
            <a:lvl1pPr algn="ctr"/>
          </a:lstStyle>
          <a:p>
            <a:r>
              <a:t>标题文本</a:t>
            </a:r>
          </a:p>
        </p:txBody>
      </p:sp>
      <p:sp>
        <p:nvSpPr>
          <p:cNvPr id="94" name="Shape 94"/>
          <p:cNvSpPr>
            <a:spLocks noGrp="1"/>
          </p:cNvSpPr>
          <p:nvPr>
            <p:ph type="body" idx="1"/>
          </p:nvPr>
        </p:nvSpPr>
        <p:spPr>
          <a:xfrm>
            <a:off x="1682949" y="728303"/>
            <a:ext cx="15529027" cy="11592737"/>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g"/><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Shape 2"/>
          <p:cNvSpPr/>
          <p:nvPr/>
        </p:nvSpPr>
        <p:spPr>
          <a:xfrm flipH="1">
            <a:off x="589072" y="570110"/>
            <a:ext cx="108000" cy="1079999"/>
          </a:xfrm>
          <a:prstGeom prst="rect">
            <a:avLst/>
          </a:prstGeom>
          <a:solidFill>
            <a:srgbClr val="3498DB"/>
          </a:solidFill>
          <a:ln w="12700">
            <a:miter lim="400000"/>
          </a:ln>
        </p:spPr>
        <p:txBody>
          <a:bodyPr lIns="45718" tIns="45718" rIns="45718" bIns="45718" anchor="ctr"/>
          <a:lstStyle/>
          <a:p>
            <a:pPr algn="ctr">
              <a:defRPr>
                <a:solidFill>
                  <a:srgbClr val="060C13"/>
                </a:solidFill>
              </a:defRPr>
            </a:pPr>
            <a:endParaRPr sz="1402"/>
          </a:p>
        </p:txBody>
      </p:sp>
      <p:sp>
        <p:nvSpPr>
          <p:cNvPr id="3" name="Shape 3"/>
          <p:cNvSpPr>
            <a:spLocks noGrp="1"/>
          </p:cNvSpPr>
          <p:nvPr>
            <p:ph type="title"/>
          </p:nvPr>
        </p:nvSpPr>
        <p:spPr>
          <a:xfrm>
            <a:off x="886150" y="509943"/>
            <a:ext cx="21910156" cy="12660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标题文本</a:t>
            </a:r>
          </a:p>
        </p:txBody>
      </p:sp>
      <p:sp>
        <p:nvSpPr>
          <p:cNvPr id="4" name="Shape 4"/>
          <p:cNvSpPr>
            <a:spLocks noGrp="1"/>
          </p:cNvSpPr>
          <p:nvPr>
            <p:ph type="body" idx="1"/>
          </p:nvPr>
        </p:nvSpPr>
        <p:spPr>
          <a:xfrm>
            <a:off x="1682952" y="3641531"/>
            <a:ext cx="21113355" cy="86795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5" name="Shape 5"/>
          <p:cNvSpPr>
            <a:spLocks noGrp="1"/>
          </p:cNvSpPr>
          <p:nvPr>
            <p:ph type="sldNum" sz="quarter" idx="2"/>
          </p:nvPr>
        </p:nvSpPr>
        <p:spPr>
          <a:xfrm>
            <a:off x="22357725" y="12819943"/>
            <a:ext cx="438578" cy="446144"/>
          </a:xfrm>
          <a:prstGeom prst="rect">
            <a:avLst/>
          </a:prstGeom>
          <a:ln w="12700">
            <a:miter lim="400000"/>
          </a:ln>
        </p:spPr>
        <p:txBody>
          <a:bodyPr wrap="none" lIns="45718" tIns="45718" rIns="45718" bIns="45718" anchor="ctr">
            <a:spAutoFit/>
          </a:bodyPr>
          <a:lstStyle>
            <a:lvl1pPr algn="r">
              <a:defRPr sz="2299">
                <a:solidFill>
                  <a:srgbClr val="888888"/>
                </a:solidFill>
                <a:latin typeface="+mj-lt"/>
                <a:ea typeface="+mj-ea"/>
                <a:cs typeface="+mj-cs"/>
                <a:sym typeface="Calibri"/>
              </a:defRPr>
            </a:lvl1pPr>
          </a:lstStyle>
          <a:p>
            <a:fld id="{86CB4B4D-7CA3-9044-876B-883B54F8677D}" type="slidenum">
              <a:t>‹#›</a:t>
            </a:fld>
            <a:endParaRPr/>
          </a:p>
        </p:txBody>
      </p:sp>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0711807" y="796969"/>
            <a:ext cx="3347999" cy="69204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Lst>
  <p:transition spd="med"/>
  <p:txStyles>
    <p:titleStyle>
      <a:lvl1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chemeClr val="tx1">
              <a:lumMod val="95000"/>
              <a:lumOff val="5000"/>
            </a:schemeClr>
          </a:solidFill>
          <a:uFillTx/>
          <a:latin typeface="微软雅黑"/>
          <a:ea typeface="微软雅黑"/>
          <a:cs typeface="微软雅黑"/>
          <a:sym typeface="微软雅黑"/>
        </a:defRPr>
      </a:lvl1pPr>
      <a:lvl2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2pPr>
      <a:lvl3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3pPr>
      <a:lvl4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4pPr>
      <a:lvl5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5pPr>
      <a:lvl6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6pPr>
      <a:lvl7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7pPr>
      <a:lvl8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8pPr>
      <a:lvl9pPr marL="0" marR="0" indent="0" algn="l" defTabSz="1823544" rtl="0" latinLnBrk="0">
        <a:lnSpc>
          <a:spcPct val="90000"/>
        </a:lnSpc>
        <a:spcBef>
          <a:spcPts val="0"/>
        </a:spcBef>
        <a:spcAft>
          <a:spcPts val="0"/>
        </a:spcAft>
        <a:buClrTx/>
        <a:buSzTx/>
        <a:buFontTx/>
        <a:buNone/>
        <a:tabLst/>
        <a:defRPr sz="7200" b="1" i="0" u="none" strike="noStrike" cap="none" spc="0" baseline="0">
          <a:ln>
            <a:noFill/>
          </a:ln>
          <a:solidFill>
            <a:srgbClr val="FFFFFF"/>
          </a:solidFill>
          <a:uFillTx/>
          <a:latin typeface="微软雅黑"/>
          <a:ea typeface="微软雅黑"/>
          <a:cs typeface="微软雅黑"/>
          <a:sym typeface="微软雅黑"/>
        </a:defRPr>
      </a:lvl9pPr>
    </p:titleStyle>
    <p:bodyStyle>
      <a:lvl1pPr marL="455885" marR="0" indent="-455885"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chemeClr val="tx1">
              <a:lumMod val="95000"/>
              <a:lumOff val="5000"/>
            </a:schemeClr>
          </a:solidFill>
          <a:uFillTx/>
          <a:latin typeface="微软雅黑"/>
          <a:ea typeface="微软雅黑"/>
          <a:cs typeface="微软雅黑"/>
          <a:sym typeface="微软雅黑"/>
        </a:defRPr>
      </a:lvl1pPr>
      <a:lvl2pPr marL="1552424" marR="0" indent="-640018"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chemeClr val="tx1">
              <a:lumMod val="95000"/>
              <a:lumOff val="5000"/>
            </a:schemeClr>
          </a:solidFill>
          <a:uFillTx/>
          <a:latin typeface="微软雅黑"/>
          <a:ea typeface="微软雅黑"/>
          <a:cs typeface="微软雅黑"/>
          <a:sym typeface="微软雅黑"/>
        </a:defRPr>
      </a:lvl2pPr>
      <a:lvl3pPr marL="2788332" marR="0" indent="-964789"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chemeClr val="tx1">
              <a:lumMod val="95000"/>
              <a:lumOff val="5000"/>
            </a:schemeClr>
          </a:solidFill>
          <a:uFillTx/>
          <a:latin typeface="微软雅黑"/>
          <a:ea typeface="微软雅黑"/>
          <a:cs typeface="微软雅黑"/>
          <a:sym typeface="微软雅黑"/>
        </a:defRPr>
      </a:lvl3pPr>
      <a:lvl4pPr marL="3963738" marR="0" indent="-1227788"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chemeClr val="tx1">
              <a:lumMod val="95000"/>
              <a:lumOff val="5000"/>
            </a:schemeClr>
          </a:solidFill>
          <a:uFillTx/>
          <a:latin typeface="微软雅黑"/>
          <a:ea typeface="微软雅黑"/>
          <a:cs typeface="微软雅黑"/>
          <a:sym typeface="微软雅黑"/>
        </a:defRPr>
      </a:lvl4pPr>
      <a:lvl5pPr marL="5080142" marR="0" indent="-1432420"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chemeClr val="tx1">
              <a:lumMod val="95000"/>
              <a:lumOff val="5000"/>
            </a:schemeClr>
          </a:solidFill>
          <a:uFillTx/>
          <a:latin typeface="微软雅黑"/>
          <a:ea typeface="微软雅黑"/>
          <a:cs typeface="微软雅黑"/>
          <a:sym typeface="微软雅黑"/>
        </a:defRPr>
      </a:lvl5pPr>
      <a:lvl6pPr marL="5184548" marR="0" indent="-625054"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rgbClr val="FFFFFF"/>
          </a:solidFill>
          <a:uFillTx/>
          <a:latin typeface="微软雅黑"/>
          <a:ea typeface="微软雅黑"/>
          <a:cs typeface="微软雅黑"/>
          <a:sym typeface="微软雅黑"/>
        </a:defRPr>
      </a:lvl6pPr>
      <a:lvl7pPr marL="6096954" marR="0" indent="-625054"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rgbClr val="FFFFFF"/>
          </a:solidFill>
          <a:uFillTx/>
          <a:latin typeface="微软雅黑"/>
          <a:ea typeface="微软雅黑"/>
          <a:cs typeface="微软雅黑"/>
          <a:sym typeface="微软雅黑"/>
        </a:defRPr>
      </a:lvl7pPr>
      <a:lvl8pPr marL="7008726" marR="0" indent="-625054"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rgbClr val="FFFFFF"/>
          </a:solidFill>
          <a:uFillTx/>
          <a:latin typeface="微软雅黑"/>
          <a:ea typeface="微软雅黑"/>
          <a:cs typeface="微软雅黑"/>
          <a:sym typeface="微软雅黑"/>
        </a:defRPr>
      </a:lvl8pPr>
      <a:lvl9pPr marL="7920498" marR="0" indent="-625054" algn="l" defTabSz="1823544" rtl="0" latinLnBrk="0">
        <a:lnSpc>
          <a:spcPct val="90000"/>
        </a:lnSpc>
        <a:spcBef>
          <a:spcPts val="1900"/>
        </a:spcBef>
        <a:spcAft>
          <a:spcPts val="0"/>
        </a:spcAft>
        <a:buClrTx/>
        <a:buSzPct val="100000"/>
        <a:buFont typeface="Arial"/>
        <a:buChar char="•"/>
        <a:tabLst/>
        <a:defRPr sz="4799" b="0" i="0" u="none" strike="noStrike" cap="none" spc="0" baseline="0">
          <a:ln>
            <a:noFill/>
          </a:ln>
          <a:solidFill>
            <a:srgbClr val="FFFFFF"/>
          </a:solidFill>
          <a:uFillTx/>
          <a:latin typeface="微软雅黑"/>
          <a:ea typeface="微软雅黑"/>
          <a:cs typeface="微软雅黑"/>
          <a:sym typeface="微软雅黑"/>
        </a:defRPr>
      </a:lvl9pPr>
    </p:bodyStyle>
    <p:otherStyle>
      <a:lvl1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1pPr>
      <a:lvl2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2pPr>
      <a:lvl3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3pPr>
      <a:lvl4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4pPr>
      <a:lvl5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5pPr>
      <a:lvl6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6pPr>
      <a:lvl7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7pPr>
      <a:lvl8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8pPr>
      <a:lvl9pPr marL="0" marR="0" indent="0" algn="r" defTabSz="1831161" rtl="0" latinLnBrk="0">
        <a:lnSpc>
          <a:spcPct val="100000"/>
        </a:lnSpc>
        <a:spcBef>
          <a:spcPts val="0"/>
        </a:spcBef>
        <a:spcAft>
          <a:spcPts val="0"/>
        </a:spcAft>
        <a:buClrTx/>
        <a:buSzTx/>
        <a:buFontTx/>
        <a:buNone/>
        <a:tabLst/>
        <a:defRPr sz="2299"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Shape 104"/>
          <p:cNvSpPr/>
          <p:nvPr/>
        </p:nvSpPr>
        <p:spPr>
          <a:xfrm>
            <a:off x="5244789" y="4838553"/>
            <a:ext cx="13919832" cy="316996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sz="10000" b="1">
                <a:latin typeface="微软雅黑"/>
                <a:ea typeface="微软雅黑"/>
                <a:cs typeface="微软雅黑"/>
                <a:sym typeface="微软雅黑"/>
              </a:defRPr>
            </a:lvl1pPr>
          </a:lstStyle>
          <a:p>
            <a:r>
              <a:rPr lang="hr-HR" altLang="zh-CN" dirty="0" err="1" smtClean="0"/>
              <a:t>Lesson</a:t>
            </a:r>
            <a:r>
              <a:rPr lang="en-US" altLang="zh-CN" dirty="0" smtClean="0"/>
              <a:t>3</a:t>
            </a:r>
            <a:r>
              <a:rPr lang="zh-CN" altLang="hr-HR" dirty="0" smtClean="0"/>
              <a:t>：</a:t>
            </a:r>
            <a:r>
              <a:rPr lang="en-US" altLang="zh-CN" dirty="0" smtClean="0"/>
              <a:t>ETL</a:t>
            </a:r>
            <a:r>
              <a:rPr lang="zh-CN" altLang="en-US" dirty="0" smtClean="0"/>
              <a:t>开发案例</a:t>
            </a:r>
            <a:endParaRPr lang="zh-CN" altLang="hr-HR" dirty="0"/>
          </a:p>
          <a:p>
            <a:endParaRPr sz="9999" dirty="0">
              <a:solidFill>
                <a:schemeClr val="tx1">
                  <a:lumMod val="95000"/>
                  <a:lumOff val="5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6453" y="7086163"/>
            <a:ext cx="6119999" cy="1265027"/>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规范工作过程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开发规范</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部署规范</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49" y="2079602"/>
            <a:ext cx="23586751" cy="2308324"/>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部署规范：</a:t>
            </a:r>
            <a:endParaRPr lang="en-US" altLang="zh-CN" dirty="0" smtClean="0">
              <a:latin typeface="Microsoft YaHei" charset="-122"/>
              <a:ea typeface="Microsoft YaHei" charset="-122"/>
              <a:cs typeface="Microsoft YaHei" charset="-122"/>
            </a:endParaRPr>
          </a:p>
          <a:p>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作业开发完成后开发人员根据程序的属性将程序提交到</a:t>
            </a:r>
            <a:r>
              <a:rPr lang="en-US" altLang="zh-CN" dirty="0" smtClean="0">
                <a:latin typeface="Microsoft YaHei" charset="-122"/>
                <a:ea typeface="Microsoft YaHei" charset="-122"/>
                <a:cs typeface="Microsoft YaHei" charset="-122"/>
              </a:rPr>
              <a:t>SVN</a:t>
            </a:r>
            <a:r>
              <a:rPr lang="zh-CN" altLang="zh-CN"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\XX</a:t>
            </a:r>
            <a:r>
              <a:rPr lang="zh-CN" altLang="zh-CN" dirty="0" smtClean="0">
                <a:latin typeface="Microsoft YaHei" charset="-122"/>
                <a:ea typeface="Microsoft YaHei" charset="-122"/>
                <a:cs typeface="Microsoft YaHei" charset="-122"/>
              </a:rPr>
              <a:t>项目</a:t>
            </a:r>
            <a:r>
              <a:rPr lang="en-US" altLang="zh-CN" dirty="0" smtClean="0">
                <a:latin typeface="Microsoft YaHei" charset="-122"/>
                <a:ea typeface="Microsoft YaHei" charset="-122"/>
                <a:cs typeface="Microsoft YaHei" charset="-122"/>
              </a:rPr>
              <a:t>\102_HBase</a:t>
            </a:r>
            <a:r>
              <a:rPr lang="zh-CN" altLang="zh-CN" dirty="0" smtClean="0">
                <a:latin typeface="Microsoft YaHei" charset="-122"/>
                <a:ea typeface="Microsoft YaHei" charset="-122"/>
                <a:cs typeface="Microsoft YaHei" charset="-122"/>
              </a:rPr>
              <a:t>的对应目录中。</a:t>
            </a:r>
          </a:p>
          <a:p>
            <a:r>
              <a:rPr lang="en-US" altLang="zh-CN" dirty="0" smtClean="0">
                <a:latin typeface="Microsoft YaHei" charset="-122"/>
                <a:ea typeface="Microsoft YaHei" charset="-122"/>
                <a:cs typeface="Microsoft YaHei" charset="-122"/>
              </a:rPr>
              <a:t>  \XX</a:t>
            </a:r>
            <a:r>
              <a:rPr lang="zh-CN" altLang="zh-CN" dirty="0" smtClean="0">
                <a:latin typeface="Microsoft YaHei" charset="-122"/>
                <a:ea typeface="Microsoft YaHei" charset="-122"/>
                <a:cs typeface="Microsoft YaHei" charset="-122"/>
              </a:rPr>
              <a:t>项目</a:t>
            </a:r>
            <a:r>
              <a:rPr lang="en-US" altLang="zh-CN"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 102_HBase</a:t>
            </a:r>
            <a:r>
              <a:rPr lang="zh-CN" altLang="zh-CN" dirty="0" smtClean="0">
                <a:latin typeface="Microsoft YaHei" charset="-122"/>
                <a:ea typeface="Microsoft YaHei" charset="-122"/>
                <a:cs typeface="Microsoft YaHei" charset="-122"/>
              </a:rPr>
              <a:t>的目录结构如下： </a:t>
            </a:r>
            <a:endParaRPr lang="en-US" altLang="zh-CN" dirty="0">
              <a:latin typeface="Microsoft YaHei" charset="-122"/>
              <a:ea typeface="Microsoft YaHei" charset="-122"/>
              <a:cs typeface="Microsoft YaHei" charset="-122"/>
            </a:endParaRPr>
          </a:p>
        </p:txBody>
      </p:sp>
      <p:pic>
        <p:nvPicPr>
          <p:cNvPr id="4" name="图片 3"/>
          <p:cNvPicPr/>
          <p:nvPr/>
        </p:nvPicPr>
        <p:blipFill>
          <a:blip r:embed="rId3"/>
          <a:stretch>
            <a:fillRect/>
          </a:stretch>
        </p:blipFill>
        <p:spPr>
          <a:xfrm>
            <a:off x="5267648" y="4691492"/>
            <a:ext cx="12563152" cy="4813224"/>
          </a:xfrm>
          <a:prstGeom prst="rect">
            <a:avLst/>
          </a:prstGeom>
        </p:spPr>
      </p:pic>
      <p:sp>
        <p:nvSpPr>
          <p:cNvPr id="3" name="文本框 2"/>
          <p:cNvSpPr txBox="1"/>
          <p:nvPr/>
        </p:nvSpPr>
        <p:spPr>
          <a:xfrm>
            <a:off x="886149" y="9808282"/>
            <a:ext cx="2253615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1831338"/>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）每一层目录下都</a:t>
            </a:r>
            <a:r>
              <a:rPr lang="zh-CN" altLang="zh-CN" dirty="0">
                <a:latin typeface="Microsoft YaHei" charset="-122"/>
                <a:ea typeface="Microsoft YaHei" charset="-122"/>
                <a:cs typeface="Microsoft YaHei" charset="-122"/>
              </a:rPr>
              <a:t>再分</a:t>
            </a:r>
            <a:r>
              <a:rPr lang="en-US" altLang="zh-CN" dirty="0">
                <a:latin typeface="Microsoft YaHei" charset="-122"/>
                <a:ea typeface="Microsoft YaHei" charset="-122"/>
                <a:cs typeface="Microsoft YaHei" charset="-122"/>
              </a:rPr>
              <a:t>ETL</a:t>
            </a:r>
            <a:r>
              <a:rPr lang="zh-CN" altLang="zh-CN" dirty="0">
                <a:latin typeface="Microsoft YaHei" charset="-122"/>
                <a:ea typeface="Microsoft YaHei" charset="-122"/>
                <a:cs typeface="Microsoft YaHei" charset="-122"/>
              </a:rPr>
              <a:t>和</a:t>
            </a:r>
            <a:r>
              <a:rPr lang="en-US" altLang="zh-CN" dirty="0">
                <a:latin typeface="Microsoft YaHei" charset="-122"/>
                <a:ea typeface="Microsoft YaHei" charset="-122"/>
                <a:cs typeface="Microsoft YaHei" charset="-122"/>
              </a:rPr>
              <a:t>TABLE</a:t>
            </a:r>
            <a:r>
              <a:rPr lang="zh-CN" altLang="zh-CN" dirty="0">
                <a:latin typeface="Microsoft YaHei" charset="-122"/>
                <a:ea typeface="Microsoft YaHei" charset="-122"/>
                <a:cs typeface="Microsoft YaHei" charset="-122"/>
              </a:rPr>
              <a:t>目录，分别存放程序和建表语句 </a:t>
            </a:r>
            <a:endParaRPr lang="zh-CN" altLang="en-US" dirty="0">
              <a:latin typeface="Microsoft YaHei" charset="-122"/>
              <a:ea typeface="Microsoft YaHei" charset="-122"/>
              <a:cs typeface="Microsoft YaHei" charset="-122"/>
            </a:endParaRPr>
          </a:p>
        </p:txBody>
      </p:sp>
      <p:pic>
        <p:nvPicPr>
          <p:cNvPr id="6" name="图片 5"/>
          <p:cNvPicPr/>
          <p:nvPr/>
        </p:nvPicPr>
        <p:blipFill>
          <a:blip r:embed="rId4"/>
          <a:stretch>
            <a:fillRect/>
          </a:stretch>
        </p:blipFill>
        <p:spPr>
          <a:xfrm>
            <a:off x="5267648" y="10454609"/>
            <a:ext cx="12563152" cy="1747203"/>
          </a:xfrm>
          <a:prstGeom prst="rect">
            <a:avLst/>
          </a:prstGeom>
        </p:spPr>
      </p:pic>
    </p:spTree>
    <p:extLst>
      <p:ext uri="{BB962C8B-B14F-4D97-AF65-F5344CB8AC3E}">
        <p14:creationId xmlns:p14="http://schemas.microsoft.com/office/powerpoint/2010/main" val="36439426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规范工作过程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开发规范</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部署规范</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50" y="2251052"/>
            <a:ext cx="23586751" cy="1020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571500" indent="-571500">
              <a:lnSpc>
                <a:spcPct val="150000"/>
              </a:lnSpc>
              <a:buFont typeface="Wingdings" charset="2"/>
              <a:buChar char="Ø"/>
            </a:pPr>
            <a:r>
              <a:rPr lang="zh-CN" altLang="en-US" sz="4800" b="1" dirty="0">
                <a:latin typeface="Microsoft YaHei" charset="-122"/>
                <a:ea typeface="Microsoft YaHei" charset="-122"/>
                <a:cs typeface="Microsoft YaHei" charset="-122"/>
              </a:rPr>
              <a:t>部署规范：</a:t>
            </a:r>
            <a:endParaRPr lang="en-US" altLang="zh-CN" sz="4800" dirty="0">
              <a:latin typeface="Microsoft YaHei" charset="-122"/>
              <a:ea typeface="Microsoft YaHei" charset="-122"/>
              <a:cs typeface="Microsoft YaHei" charset="-122"/>
            </a:endParaRPr>
          </a:p>
          <a:p>
            <a:pPr defTabSz="1831338">
              <a:lnSpc>
                <a:spcPct val="125000"/>
              </a:lnSpc>
            </a:pPr>
            <a:r>
              <a:rPr lang="en-US" altLang="zh-CN" dirty="0" smtClean="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大数据</a:t>
            </a:r>
            <a:r>
              <a:rPr lang="zh-CN" altLang="zh-CN" dirty="0" smtClean="0">
                <a:latin typeface="Microsoft YaHei" charset="-122"/>
                <a:ea typeface="Microsoft YaHei" charset="-122"/>
                <a:cs typeface="Microsoft YaHei" charset="-122"/>
              </a:rPr>
              <a:t>平台</a:t>
            </a:r>
            <a:r>
              <a:rPr lang="zh-CN" altLang="en-US" dirty="0" smtClean="0">
                <a:latin typeface="Microsoft YaHei" charset="-122"/>
                <a:ea typeface="Microsoft YaHei" charset="-122"/>
                <a:cs typeface="Microsoft YaHei" charset="-122"/>
              </a:rPr>
              <a:t>应</a:t>
            </a:r>
            <a:r>
              <a:rPr lang="zh-CN" altLang="zh-CN" dirty="0" smtClean="0">
                <a:latin typeface="Microsoft YaHei" charset="-122"/>
                <a:ea typeface="Microsoft YaHei" charset="-122"/>
                <a:cs typeface="Microsoft YaHei" charset="-122"/>
              </a:rPr>
              <a:t>包含</a:t>
            </a:r>
            <a:r>
              <a:rPr lang="en-US" altLang="zh-CN" dirty="0">
                <a:latin typeface="Microsoft YaHei" charset="-122"/>
                <a:ea typeface="Microsoft YaHei" charset="-122"/>
                <a:cs typeface="Microsoft YaHei" charset="-122"/>
              </a:rPr>
              <a:t>3</a:t>
            </a:r>
            <a:r>
              <a:rPr lang="zh-CN" altLang="zh-CN" dirty="0">
                <a:latin typeface="Microsoft YaHei" charset="-122"/>
                <a:ea typeface="Microsoft YaHei" charset="-122"/>
                <a:cs typeface="Microsoft YaHei" charset="-122"/>
              </a:rPr>
              <a:t>套环境：开发，测试，生产。</a:t>
            </a:r>
          </a:p>
          <a:p>
            <a:pPr defTabSz="1831338">
              <a:lnSpc>
                <a:spcPct val="125000"/>
              </a:lnSpc>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①</a:t>
            </a:r>
            <a:r>
              <a:rPr lang="zh-CN" altLang="zh-CN" dirty="0" smtClean="0">
                <a:latin typeface="Microsoft YaHei" charset="-122"/>
                <a:ea typeface="Microsoft YaHei" charset="-122"/>
                <a:cs typeface="Microsoft YaHei" charset="-122"/>
              </a:rPr>
              <a:t>开发</a:t>
            </a:r>
            <a:r>
              <a:rPr lang="zh-CN" altLang="zh-CN" dirty="0">
                <a:latin typeface="Microsoft YaHei" charset="-122"/>
                <a:ea typeface="Microsoft YaHei" charset="-122"/>
                <a:cs typeface="Microsoft YaHei" charset="-122"/>
              </a:rPr>
              <a:t>环境程序发布：</a:t>
            </a:r>
          </a:p>
          <a:p>
            <a:pPr defTabSz="1831338">
              <a:lnSpc>
                <a:spcPct val="125000"/>
              </a:lnSpc>
            </a:pPr>
            <a:r>
              <a:rPr lang="en-US" altLang="zh-CN"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开发</a:t>
            </a:r>
            <a:r>
              <a:rPr lang="zh-CN" altLang="zh-CN" dirty="0">
                <a:latin typeface="Microsoft YaHei" charset="-122"/>
                <a:ea typeface="Microsoft YaHei" charset="-122"/>
                <a:cs typeface="Microsoft YaHei" charset="-122"/>
              </a:rPr>
              <a:t>人员将</a:t>
            </a:r>
            <a:r>
              <a:rPr lang="en-US" altLang="zh-CN" dirty="0">
                <a:latin typeface="Microsoft YaHei" charset="-122"/>
                <a:ea typeface="Microsoft YaHei" charset="-122"/>
                <a:cs typeface="Microsoft YaHei" charset="-122"/>
              </a:rPr>
              <a:t>102</a:t>
            </a:r>
            <a:r>
              <a:rPr lang="zh-CN" altLang="zh-CN" dirty="0">
                <a:latin typeface="Microsoft YaHei" charset="-122"/>
                <a:ea typeface="Microsoft YaHei" charset="-122"/>
                <a:cs typeface="Microsoft YaHei" charset="-122"/>
              </a:rPr>
              <a:t>下的程序通过</a:t>
            </a:r>
            <a:r>
              <a:rPr lang="en-US" altLang="zh-CN" dirty="0">
                <a:latin typeface="Microsoft YaHei" charset="-122"/>
                <a:ea typeface="Microsoft YaHei" charset="-122"/>
                <a:cs typeface="Microsoft YaHei" charset="-122"/>
              </a:rPr>
              <a:t>FTP</a:t>
            </a:r>
            <a:r>
              <a:rPr lang="zh-CN" altLang="zh-CN" dirty="0">
                <a:latin typeface="Microsoft YaHei" charset="-122"/>
                <a:ea typeface="Microsoft YaHei" charset="-122"/>
                <a:cs typeface="Microsoft YaHei" charset="-122"/>
              </a:rPr>
              <a:t>服务器传到</a:t>
            </a:r>
            <a:r>
              <a:rPr lang="en-US" altLang="zh-CN" dirty="0" smtClean="0">
                <a:latin typeface="Microsoft YaHei" charset="-122"/>
                <a:ea typeface="Microsoft YaHei" charset="-122"/>
                <a:cs typeface="Microsoft YaHei" charset="-122"/>
              </a:rPr>
              <a:t>10.16.XX.XXX</a:t>
            </a:r>
            <a:r>
              <a:rPr lang="zh-CN" altLang="zh-CN" dirty="0" smtClean="0">
                <a:latin typeface="Microsoft YaHei" charset="-122"/>
                <a:ea typeface="Microsoft YaHei" charset="-122"/>
                <a:cs typeface="Microsoft YaHei" charset="-122"/>
              </a:rPr>
              <a:t>服务器</a:t>
            </a:r>
            <a:r>
              <a:rPr lang="zh-CN" altLang="zh-CN" dirty="0">
                <a:latin typeface="Microsoft YaHei" charset="-122"/>
                <a:ea typeface="Microsoft YaHei" charset="-122"/>
                <a:cs typeface="Microsoft YaHei" charset="-122"/>
              </a:rPr>
              <a:t>上。</a:t>
            </a:r>
          </a:p>
          <a:p>
            <a:pPr defTabSz="1831338">
              <a:lnSpc>
                <a:spcPct val="125000"/>
              </a:lnSpc>
            </a:pPr>
            <a:r>
              <a:rPr lang="en-US" altLang="zh-CN"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登陆</a:t>
            </a:r>
            <a:r>
              <a:rPr lang="zh-CN" altLang="zh-CN" dirty="0">
                <a:latin typeface="Microsoft YaHei" charset="-122"/>
                <a:ea typeface="Microsoft YaHei" charset="-122"/>
                <a:cs typeface="Microsoft YaHei" charset="-122"/>
              </a:rPr>
              <a:t>用户</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密码：</a:t>
            </a:r>
            <a:r>
              <a:rPr lang="en-US" altLang="zh-CN" dirty="0">
                <a:latin typeface="Microsoft YaHei" charset="-122"/>
                <a:ea typeface="Microsoft YaHei" charset="-122"/>
                <a:cs typeface="Microsoft YaHei" charset="-122"/>
              </a:rPr>
              <a:t>hive/hive</a:t>
            </a:r>
            <a:endParaRPr lang="zh-CN" altLang="zh-CN" dirty="0">
              <a:latin typeface="Microsoft YaHei" charset="-122"/>
              <a:ea typeface="Microsoft YaHei" charset="-122"/>
              <a:cs typeface="Microsoft YaHei" charset="-122"/>
            </a:endParaRPr>
          </a:p>
          <a:p>
            <a:pPr defTabSz="1831338">
              <a:lnSpc>
                <a:spcPct val="125000"/>
              </a:lnSpc>
            </a:pPr>
            <a:r>
              <a:rPr lang="en-US" altLang="zh-CN"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上传</a:t>
            </a:r>
            <a:r>
              <a:rPr lang="zh-CN" altLang="zh-CN" dirty="0">
                <a:latin typeface="Microsoft YaHei" charset="-122"/>
                <a:ea typeface="Microsoft YaHei" charset="-122"/>
                <a:cs typeface="Microsoft YaHei" charset="-122"/>
              </a:rPr>
              <a:t>路径：</a:t>
            </a:r>
            <a:r>
              <a:rPr lang="en-US" altLang="zh-CN" dirty="0">
                <a:latin typeface="Microsoft YaHei" charset="-122"/>
                <a:ea typeface="Microsoft YaHei" charset="-122"/>
                <a:cs typeface="Microsoft YaHei" charset="-122"/>
              </a:rPr>
              <a:t>/home/hive/ETL</a:t>
            </a:r>
            <a:r>
              <a:rPr lang="zh-CN" altLang="zh-CN" dirty="0">
                <a:latin typeface="Microsoft YaHei" charset="-122"/>
                <a:ea typeface="Microsoft YaHei" charset="-122"/>
                <a:cs typeface="Microsoft YaHei" charset="-122"/>
              </a:rPr>
              <a:t>的对应目录下。</a:t>
            </a:r>
            <a:r>
              <a:rPr lang="en-US" altLang="zh-CN" dirty="0">
                <a:latin typeface="Microsoft YaHei" charset="-122"/>
                <a:ea typeface="Microsoft YaHei" charset="-122"/>
                <a:cs typeface="Microsoft YaHei" charset="-122"/>
              </a:rPr>
              <a:t>/home/hive/ETL</a:t>
            </a:r>
            <a:r>
              <a:rPr lang="zh-CN" altLang="zh-CN" dirty="0">
                <a:latin typeface="Microsoft YaHei" charset="-122"/>
                <a:ea typeface="Microsoft YaHei" charset="-122"/>
                <a:cs typeface="Microsoft YaHei" charset="-122"/>
              </a:rPr>
              <a:t>目录同</a:t>
            </a:r>
            <a:r>
              <a:rPr lang="en-US" altLang="zh-CN" dirty="0">
                <a:latin typeface="Microsoft YaHei" charset="-122"/>
                <a:ea typeface="Microsoft YaHei" charset="-122"/>
                <a:cs typeface="Microsoft YaHei" charset="-122"/>
              </a:rPr>
              <a:t>SVN</a:t>
            </a:r>
            <a:r>
              <a:rPr lang="zh-CN" altLang="zh-CN" dirty="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\XX</a:t>
            </a:r>
            <a:r>
              <a:rPr lang="zh-CN" altLang="zh-CN" dirty="0" smtClean="0">
                <a:latin typeface="Microsoft YaHei" charset="-122"/>
                <a:ea typeface="Microsoft YaHei" charset="-122"/>
                <a:cs typeface="Microsoft YaHei" charset="-122"/>
              </a:rPr>
              <a:t>项目</a:t>
            </a:r>
            <a:r>
              <a:rPr lang="en-US" altLang="zh-CN" dirty="0">
                <a:latin typeface="Microsoft YaHei" charset="-122"/>
                <a:ea typeface="Microsoft YaHei" charset="-122"/>
                <a:cs typeface="Microsoft YaHei" charset="-122"/>
              </a:rPr>
              <a:t>\102_HBase</a:t>
            </a:r>
            <a:r>
              <a:rPr lang="zh-CN" altLang="zh-CN" dirty="0">
                <a:latin typeface="Microsoft YaHei" charset="-122"/>
                <a:ea typeface="Microsoft YaHei" charset="-122"/>
                <a:cs typeface="Microsoft YaHei" charset="-122"/>
              </a:rPr>
              <a:t>目录。</a:t>
            </a:r>
          </a:p>
          <a:p>
            <a:pPr defTabSz="1831338">
              <a:lnSpc>
                <a:spcPct val="125000"/>
              </a:lnSpc>
            </a:pPr>
            <a:r>
              <a:rPr lang="en-US" altLang="zh-CN"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运行</a:t>
            </a:r>
            <a:r>
              <a:rPr lang="zh-CN" altLang="zh-CN" dirty="0">
                <a:latin typeface="Microsoft YaHei" charset="-122"/>
                <a:ea typeface="Microsoft YaHei" charset="-122"/>
                <a:cs typeface="Microsoft YaHei" charset="-122"/>
              </a:rPr>
              <a:t>程序：</a:t>
            </a:r>
            <a:r>
              <a:rPr lang="en-US" altLang="zh-CN" dirty="0">
                <a:latin typeface="Microsoft YaHei" charset="-122"/>
                <a:ea typeface="Microsoft YaHei" charset="-122"/>
                <a:cs typeface="Microsoft YaHei" charset="-122"/>
              </a:rPr>
              <a:t>cd /</a:t>
            </a:r>
            <a:r>
              <a:rPr lang="en-US" altLang="zh-CN" dirty="0" smtClean="0">
                <a:latin typeface="Microsoft YaHei" charset="-122"/>
                <a:ea typeface="Microsoft YaHei" charset="-122"/>
                <a:cs typeface="Microsoft YaHei" charset="-122"/>
              </a:rPr>
              <a:t>home/hive/DI_Midea_v1.3</a:t>
            </a:r>
            <a:r>
              <a:rPr lang="zh-CN" altLang="en-US" dirty="0" smtClean="0">
                <a:latin typeface="Microsoft YaHei" charset="-122"/>
                <a:ea typeface="Microsoft YaHei" charset="-122"/>
                <a:cs typeface="Microsoft YaHei" charset="-122"/>
              </a:rPr>
              <a:t>     </a:t>
            </a:r>
            <a:endParaRPr lang="en-US" altLang="zh-CN" dirty="0" smtClean="0">
              <a:latin typeface="Microsoft YaHei" charset="-122"/>
              <a:ea typeface="Microsoft YaHei" charset="-122"/>
              <a:cs typeface="Microsoft YaHei" charset="-122"/>
            </a:endParaRPr>
          </a:p>
          <a:p>
            <a:pPr defTabSz="1831338">
              <a:lnSpc>
                <a:spcPct val="125000"/>
              </a:lnSpc>
            </a:pPr>
            <a:r>
              <a:rPr lang="en-US" altLang="zh-CN" dirty="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en-US" altLang="zh-CN" dirty="0" err="1">
                <a:latin typeface="Microsoft YaHei" charset="-122"/>
                <a:ea typeface="Microsoft YaHei" charset="-122"/>
                <a:cs typeface="Microsoft YaHei" charset="-122"/>
              </a:rPr>
              <a:t>kitchen.sh</a:t>
            </a:r>
            <a:r>
              <a:rPr lang="en-US" altLang="zh-CN" dirty="0">
                <a:latin typeface="Microsoft YaHei" charset="-122"/>
                <a:ea typeface="Microsoft YaHei" charset="-122"/>
                <a:cs typeface="Microsoft YaHei" charset="-122"/>
              </a:rPr>
              <a:t> /file /</a:t>
            </a:r>
            <a:r>
              <a:rPr lang="zh-CN" altLang="zh-CN" dirty="0">
                <a:latin typeface="Microsoft YaHei" charset="-122"/>
                <a:ea typeface="Microsoft YaHei" charset="-122"/>
                <a:cs typeface="Microsoft YaHei" charset="-122"/>
              </a:rPr>
              <a:t>程序路径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程序名</a:t>
            </a:r>
          </a:p>
          <a:p>
            <a:pPr defTabSz="1831338">
              <a:lnSpc>
                <a:spcPct val="125000"/>
              </a:lnSpc>
            </a:pPr>
            <a:r>
              <a:rPr lang="zh-CN" altLang="en-US" dirty="0" smtClean="0">
                <a:latin typeface="Microsoft YaHei" charset="-122"/>
                <a:ea typeface="Microsoft YaHei" charset="-122"/>
                <a:cs typeface="Microsoft YaHei" charset="-122"/>
              </a:rPr>
              <a:t>    ②</a:t>
            </a:r>
            <a:r>
              <a:rPr lang="zh-CN" altLang="zh-CN" dirty="0" smtClean="0">
                <a:latin typeface="Microsoft YaHei" charset="-122"/>
                <a:ea typeface="Microsoft YaHei" charset="-122"/>
                <a:cs typeface="Microsoft YaHei" charset="-122"/>
              </a:rPr>
              <a:t>测试</a:t>
            </a:r>
            <a:r>
              <a:rPr lang="zh-CN" altLang="zh-CN" dirty="0">
                <a:latin typeface="Microsoft YaHei" charset="-122"/>
                <a:ea typeface="Microsoft YaHei" charset="-122"/>
                <a:cs typeface="Microsoft YaHei" charset="-122"/>
              </a:rPr>
              <a:t>环境：</a:t>
            </a:r>
          </a:p>
          <a:p>
            <a:pPr defTabSz="1831338">
              <a:lnSpc>
                <a:spcPct val="125000"/>
              </a:lnSpc>
            </a:pP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每个项目组指定专人发布</a:t>
            </a:r>
            <a:r>
              <a:rPr lang="en-US" altLang="zh-CN" dirty="0">
                <a:latin typeface="Microsoft YaHei" charset="-122"/>
                <a:ea typeface="Microsoft YaHei" charset="-122"/>
                <a:cs typeface="Microsoft YaHei" charset="-122"/>
              </a:rPr>
              <a:t>UAT</a:t>
            </a:r>
            <a:r>
              <a:rPr lang="zh-CN" altLang="zh-CN" dirty="0">
                <a:latin typeface="Microsoft YaHei" charset="-122"/>
                <a:ea typeface="Microsoft YaHei" charset="-122"/>
                <a:cs typeface="Microsoft YaHei" charset="-122"/>
              </a:rPr>
              <a:t>。</a:t>
            </a:r>
          </a:p>
          <a:p>
            <a:pPr defTabSz="1831338">
              <a:lnSpc>
                <a:spcPct val="125000"/>
              </a:lnSpc>
            </a:pP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开发人员可以通过调度界面运行程序</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a:p>
            <a:pPr defTabSz="1831338">
              <a:lnSpc>
                <a:spcPct val="125000"/>
              </a:lnSpc>
            </a:pPr>
            <a:r>
              <a:rPr lang="zh-CN" altLang="en-US" dirty="0" smtClean="0">
                <a:latin typeface="Microsoft YaHei" charset="-122"/>
                <a:ea typeface="Microsoft YaHei" charset="-122"/>
                <a:cs typeface="Microsoft YaHei" charset="-122"/>
              </a:rPr>
              <a:t>    ③</a:t>
            </a:r>
            <a:r>
              <a:rPr lang="zh-CN" altLang="zh-CN" dirty="0" smtClean="0">
                <a:latin typeface="Microsoft YaHei" charset="-122"/>
                <a:ea typeface="Microsoft YaHei" charset="-122"/>
                <a:cs typeface="Microsoft YaHei" charset="-122"/>
              </a:rPr>
              <a:t>生产</a:t>
            </a:r>
            <a:r>
              <a:rPr lang="zh-CN" altLang="zh-CN" dirty="0">
                <a:latin typeface="Microsoft YaHei" charset="-122"/>
                <a:ea typeface="Microsoft YaHei" charset="-122"/>
                <a:cs typeface="Microsoft YaHei" charset="-122"/>
              </a:rPr>
              <a:t>环境：</a:t>
            </a:r>
          </a:p>
          <a:p>
            <a:pPr defTabSz="1831338">
              <a:lnSpc>
                <a:spcPct val="125000"/>
              </a:lnSpc>
            </a:pPr>
            <a:r>
              <a:rPr lang="en-US" altLang="zh-CN" dirty="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项目</a:t>
            </a:r>
            <a:r>
              <a:rPr lang="zh-CN" altLang="zh-CN" dirty="0">
                <a:latin typeface="Microsoft YaHei" charset="-122"/>
                <a:ea typeface="Microsoft YaHei" charset="-122"/>
                <a:cs typeface="Microsoft YaHei" charset="-122"/>
              </a:rPr>
              <a:t>组指定专人发邮件申请发布程序。平台组专人统一将程序发布生产。</a:t>
            </a:r>
          </a:p>
          <a:p>
            <a:pPr defTabSz="1831338">
              <a:lnSpc>
                <a:spcPct val="125000"/>
              </a:lnSpc>
            </a:pP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项目组指定专人通过生产调度来验证程序发布，运行程序。 </a:t>
            </a:r>
            <a:endParaRPr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249158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smtClean="0">
                <a:solidFill>
                  <a:srgbClr val="535353"/>
                </a:solidFill>
              </a:rPr>
              <a:t>/</a:t>
            </a:r>
            <a:r>
              <a:rPr lang="zh-CN" altLang="en-US" sz="4800" dirty="0" smtClean="0">
                <a:solidFill>
                  <a:srgbClr val="535353"/>
                </a:solidFill>
              </a:rPr>
              <a:t>变量</a:t>
            </a:r>
            <a:r>
              <a:rPr lang="mr-IN" altLang="zh-CN" sz="4800" dirty="0" smtClean="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部署调度系统</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规范工作过程</a:t>
            </a:r>
            <a:r>
              <a:rPr lang="en-US" altLang="zh-CN" sz="4800" dirty="0">
                <a:solidFill>
                  <a:srgbClr val="535353"/>
                </a:solidFill>
              </a:rPr>
              <a:t>(</a:t>
            </a:r>
            <a:r>
              <a:rPr lang="zh-CN" altLang="en-US" sz="4800" dirty="0">
                <a:solidFill>
                  <a:srgbClr val="535353"/>
                </a:solidFill>
              </a:rPr>
              <a:t>开发规范</a:t>
            </a:r>
            <a:r>
              <a:rPr lang="en-US" altLang="zh-CN" sz="4800" dirty="0">
                <a:solidFill>
                  <a:srgbClr val="535353"/>
                </a:solidFill>
              </a:rPr>
              <a:t>+</a:t>
            </a:r>
            <a:r>
              <a:rPr lang="zh-CN" altLang="en-US" sz="4800" dirty="0">
                <a:solidFill>
                  <a:srgbClr val="535353"/>
                </a:solidFill>
              </a:rPr>
              <a:t>部署规范</a:t>
            </a:r>
            <a:r>
              <a:rPr lang="en-US" altLang="zh-CN" sz="4800" dirty="0">
                <a:solidFill>
                  <a:srgbClr val="535353"/>
                </a:solidFill>
              </a:rPr>
              <a:t>+</a:t>
            </a:r>
            <a:r>
              <a:rPr lang="zh-CN" altLang="en-US" sz="4800" dirty="0">
                <a:solidFill>
                  <a:srgbClr val="535353"/>
                </a:solidFill>
              </a:rPr>
              <a:t>工具使用</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b="1" dirty="0">
                <a:solidFill>
                  <a:srgbClr val="535353"/>
                </a:solidFill>
              </a:rPr>
              <a:t>实战一：</a:t>
            </a:r>
            <a:r>
              <a:rPr lang="en-US" altLang="zh-CN" sz="4800" b="1" dirty="0">
                <a:solidFill>
                  <a:srgbClr val="535353"/>
                </a:solidFill>
              </a:rPr>
              <a:t>ODS</a:t>
            </a:r>
            <a:r>
              <a:rPr lang="zh-CN" altLang="en-US" sz="4800" b="1" dirty="0">
                <a:solidFill>
                  <a:srgbClr val="535353"/>
                </a:solidFill>
              </a:rPr>
              <a:t>开发案例</a:t>
            </a:r>
            <a:r>
              <a:rPr lang="en-US" altLang="zh-CN" sz="4800" b="1" dirty="0">
                <a:solidFill>
                  <a:srgbClr val="535353"/>
                </a:solidFill>
              </a:rPr>
              <a:t>(</a:t>
            </a:r>
            <a:r>
              <a:rPr lang="zh-CN" altLang="en-US" sz="4800" b="1" dirty="0">
                <a:solidFill>
                  <a:srgbClr val="535353"/>
                </a:solidFill>
              </a:rPr>
              <a:t>增量处理</a:t>
            </a:r>
            <a:r>
              <a:rPr lang="en-US" altLang="zh-CN" sz="4800" b="1" dirty="0">
                <a:solidFill>
                  <a:srgbClr val="535353"/>
                </a:solidFill>
              </a:rPr>
              <a:t>)</a:t>
            </a:r>
            <a:endParaRPr sz="4800" b="1"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smtClean="0"/>
              <a:t>实战二：</a:t>
            </a:r>
            <a:r>
              <a:rPr lang="en-US" altLang="zh-CN" sz="4800" dirty="0" smtClean="0"/>
              <a:t>DIM</a:t>
            </a:r>
            <a:r>
              <a:rPr lang="zh-CN" altLang="en-US" sz="4800" dirty="0" smtClean="0"/>
              <a:t>开发案例</a:t>
            </a:r>
            <a:r>
              <a:rPr lang="en-US" altLang="zh-CN" sz="4800" dirty="0" smtClean="0"/>
              <a:t>(</a:t>
            </a:r>
            <a:r>
              <a:rPr lang="zh-CN" altLang="en-US" sz="4800" dirty="0" smtClean="0"/>
              <a:t>构建维度过程，</a:t>
            </a:r>
            <a:r>
              <a:rPr lang="en-US" altLang="zh-CN" sz="4800" dirty="0" smtClean="0"/>
              <a:t>UDF</a:t>
            </a:r>
            <a:r>
              <a:rPr lang="zh-CN" altLang="en-US" sz="4800" dirty="0" smtClean="0"/>
              <a:t>使用</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实战三：</a:t>
            </a:r>
            <a:r>
              <a:rPr lang="en-US" altLang="zh-CN" sz="4800" dirty="0" smtClean="0"/>
              <a:t>DW</a:t>
            </a:r>
            <a:r>
              <a:rPr lang="zh-CN" altLang="en-US" sz="4800" dirty="0" smtClean="0"/>
              <a:t>开发案例</a:t>
            </a:r>
            <a:r>
              <a:rPr lang="en-US" altLang="zh-CN" sz="4800" dirty="0" smtClean="0"/>
              <a:t>(</a:t>
            </a:r>
            <a:r>
              <a:rPr lang="zh-CN" altLang="en-US" sz="4800" dirty="0" smtClean="0"/>
              <a:t>条件，并发</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78438752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实战一：</a:t>
            </a:r>
            <a:r>
              <a:rPr lang="en-US" altLang="zh-CN" dirty="0" smtClean="0">
                <a:solidFill>
                  <a:schemeClr val="tx1">
                    <a:lumMod val="95000"/>
                    <a:lumOff val="5000"/>
                  </a:schemeClr>
                </a:solidFill>
              </a:rPr>
              <a:t>ODS</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增量</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pic>
        <p:nvPicPr>
          <p:cNvPr id="1026" name="Picture 2" descr="mage2015-10-24 16:18: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50" y="2800350"/>
            <a:ext cx="11486079"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86150" y="7882741"/>
            <a:ext cx="12236450" cy="4524315"/>
          </a:xfrm>
          <a:prstGeom prst="rect">
            <a:avLst/>
          </a:prstGeom>
        </p:spPr>
        <p:txBody>
          <a:bodyPr>
            <a:spAutoFit/>
          </a:bodyPr>
          <a:lstStyle/>
          <a:p>
            <a:pPr defTabSz="1831338">
              <a:lnSpc>
                <a:spcPct val="150000"/>
              </a:lnSpc>
            </a:pPr>
            <a:r>
              <a:rPr lang="en-US" altLang="zh-CN" sz="3200" dirty="0">
                <a:latin typeface="Microsoft YaHei" charset="-122"/>
                <a:ea typeface="Microsoft YaHei" charset="-122"/>
                <a:cs typeface="Microsoft YaHei" charset="-122"/>
              </a:rPr>
              <a:t>1.Sqoop </a:t>
            </a:r>
            <a:r>
              <a:rPr lang="zh-CN" altLang="en-US" sz="3200" dirty="0">
                <a:latin typeface="Microsoft YaHei" charset="-122"/>
                <a:ea typeface="Microsoft YaHei" charset="-122"/>
                <a:cs typeface="Microsoft YaHei" charset="-122"/>
              </a:rPr>
              <a:t>采用 </a:t>
            </a:r>
            <a:r>
              <a:rPr lang="en-US" altLang="zh-CN" sz="3200" dirty="0">
                <a:latin typeface="Microsoft YaHei" charset="-122"/>
                <a:ea typeface="Microsoft YaHei" charset="-122"/>
                <a:cs typeface="Microsoft YaHei" charset="-122"/>
              </a:rPr>
              <a:t>–hive-overwrite  </a:t>
            </a:r>
            <a:r>
              <a:rPr lang="zh-CN" altLang="en-US" sz="3200" dirty="0">
                <a:latin typeface="Microsoft YaHei" charset="-122"/>
                <a:ea typeface="Microsoft YaHei" charset="-122"/>
                <a:cs typeface="Microsoft YaHei" charset="-122"/>
              </a:rPr>
              <a:t>和 </a:t>
            </a:r>
            <a:r>
              <a:rPr lang="en-US" altLang="zh-CN" sz="3200" dirty="0">
                <a:latin typeface="Microsoft YaHei" charset="-122"/>
                <a:ea typeface="Microsoft YaHei" charset="-122"/>
                <a:cs typeface="Microsoft YaHei" charset="-122"/>
              </a:rPr>
              <a:t>–where </a:t>
            </a:r>
            <a:r>
              <a:rPr lang="zh-CN" altLang="en-US" sz="3200" dirty="0">
                <a:latin typeface="Microsoft YaHei" charset="-122"/>
                <a:ea typeface="Microsoft YaHei" charset="-122"/>
                <a:cs typeface="Microsoft YaHei" charset="-122"/>
              </a:rPr>
              <a:t>参数按源表时间戳取增量数据抽取到</a:t>
            </a:r>
            <a:r>
              <a:rPr lang="en-US" altLang="zh-CN" sz="3200" dirty="0">
                <a:latin typeface="Microsoft YaHei" charset="-122"/>
                <a:ea typeface="Microsoft YaHei" charset="-122"/>
                <a:cs typeface="Microsoft YaHei" charset="-122"/>
              </a:rPr>
              <a:t>STG_XXX </a:t>
            </a:r>
            <a:r>
              <a:rPr lang="zh-CN" altLang="en-US" sz="3200" dirty="0">
                <a:latin typeface="Microsoft YaHei" charset="-122"/>
                <a:ea typeface="Microsoft YaHei" charset="-122"/>
                <a:cs typeface="Microsoft YaHei" charset="-122"/>
              </a:rPr>
              <a:t>日增量表</a:t>
            </a:r>
          </a:p>
          <a:p>
            <a:pPr defTabSz="1831338">
              <a:lnSpc>
                <a:spcPct val="150000"/>
              </a:lnSpc>
            </a:pPr>
            <a:r>
              <a:rPr lang="en-US" altLang="zh-CN" sz="3200" dirty="0">
                <a:latin typeface="Microsoft YaHei" charset="-122"/>
                <a:ea typeface="Microsoft YaHei" charset="-122"/>
                <a:cs typeface="Microsoft YaHei" charset="-122"/>
              </a:rPr>
              <a:t>2.Hive </a:t>
            </a:r>
            <a:r>
              <a:rPr lang="zh-CN" altLang="en-US" sz="3200" dirty="0">
                <a:latin typeface="Microsoft YaHei" charset="-122"/>
                <a:ea typeface="Microsoft YaHei" charset="-122"/>
                <a:cs typeface="Microsoft YaHei" charset="-122"/>
              </a:rPr>
              <a:t>关联查询</a:t>
            </a:r>
            <a:r>
              <a:rPr lang="en-US" altLang="zh-CN" sz="3200" dirty="0">
                <a:latin typeface="Microsoft YaHei" charset="-122"/>
                <a:ea typeface="Microsoft YaHei" charset="-122"/>
                <a:cs typeface="Microsoft YaHei" charset="-122"/>
              </a:rPr>
              <a:t>HIS_XXX </a:t>
            </a:r>
            <a:r>
              <a:rPr lang="zh-CN" altLang="en-US" sz="3200" dirty="0">
                <a:latin typeface="Microsoft YaHei" charset="-122"/>
                <a:ea typeface="Microsoft YaHei" charset="-122"/>
                <a:cs typeface="Microsoft YaHei" charset="-122"/>
              </a:rPr>
              <a:t>和 </a:t>
            </a:r>
            <a:r>
              <a:rPr lang="en-US" altLang="zh-CN" sz="3200" dirty="0">
                <a:latin typeface="Microsoft YaHei" charset="-122"/>
                <a:ea typeface="Microsoft YaHei" charset="-122"/>
                <a:cs typeface="Microsoft YaHei" charset="-122"/>
              </a:rPr>
              <a:t>STG_XXX </a:t>
            </a:r>
            <a:r>
              <a:rPr lang="zh-CN" altLang="en-US" sz="3200" dirty="0">
                <a:latin typeface="Microsoft YaHei" charset="-122"/>
                <a:ea typeface="Microsoft YaHei" charset="-122"/>
                <a:cs typeface="Microsoft YaHei" charset="-122"/>
              </a:rPr>
              <a:t>表，将关联数据集</a:t>
            </a:r>
            <a:r>
              <a:rPr lang="en-US" altLang="zh-CN" sz="3200" dirty="0">
                <a:latin typeface="Microsoft YaHei" charset="-122"/>
                <a:ea typeface="Microsoft YaHei" charset="-122"/>
                <a:cs typeface="Microsoft YaHei" charset="-122"/>
              </a:rPr>
              <a:t>union </a:t>
            </a:r>
            <a:r>
              <a:rPr lang="zh-CN" altLang="en-US" sz="3200" dirty="0">
                <a:latin typeface="Microsoft YaHei" charset="-122"/>
                <a:ea typeface="Microsoft YaHei" charset="-122"/>
                <a:cs typeface="Microsoft YaHei" charset="-122"/>
              </a:rPr>
              <a:t>后 </a:t>
            </a:r>
            <a:r>
              <a:rPr lang="en-US" altLang="zh-CN" sz="3200" dirty="0">
                <a:latin typeface="Microsoft YaHei" charset="-122"/>
                <a:ea typeface="Microsoft YaHei" charset="-122"/>
                <a:cs typeface="Microsoft YaHei" charset="-122"/>
              </a:rPr>
              <a:t>Insert overwrite table XXXX</a:t>
            </a:r>
          </a:p>
          <a:p>
            <a:pPr defTabSz="1831338">
              <a:lnSpc>
                <a:spcPct val="150000"/>
              </a:lnSpc>
            </a:pPr>
            <a:r>
              <a:rPr lang="en-US" altLang="zh-CN" sz="3200" dirty="0" smtClean="0">
                <a:latin typeface="Microsoft YaHei" charset="-122"/>
                <a:ea typeface="Microsoft YaHei" charset="-122"/>
                <a:cs typeface="Microsoft YaHei" charset="-122"/>
              </a:rPr>
              <a:t>3.</a:t>
            </a:r>
            <a:r>
              <a:rPr lang="zh-CN" altLang="en-US" sz="3200" dirty="0" smtClean="0">
                <a:latin typeface="Microsoft YaHei" charset="-122"/>
                <a:ea typeface="Microsoft YaHei" charset="-122"/>
                <a:cs typeface="Microsoft YaHei" charset="-122"/>
              </a:rPr>
              <a:t>将</a:t>
            </a:r>
            <a:r>
              <a:rPr lang="en-US" altLang="zh-CN" sz="3200" dirty="0">
                <a:latin typeface="Microsoft YaHei" charset="-122"/>
                <a:ea typeface="Microsoft YaHei" charset="-122"/>
                <a:cs typeface="Microsoft YaHei" charset="-122"/>
              </a:rPr>
              <a:t>table </a:t>
            </a:r>
            <a:r>
              <a:rPr lang="en-US" altLang="zh-CN" sz="3200" dirty="0" smtClean="0">
                <a:latin typeface="Microsoft YaHei" charset="-122"/>
                <a:ea typeface="Microsoft YaHei" charset="-122"/>
                <a:cs typeface="Microsoft YaHei" charset="-122"/>
              </a:rPr>
              <a:t>XXXX</a:t>
            </a:r>
            <a:r>
              <a:rPr lang="zh-CN" altLang="en-US" sz="3200" dirty="0" smtClean="0">
                <a:latin typeface="Microsoft YaHei" charset="-122"/>
                <a:ea typeface="Microsoft YaHei" charset="-122"/>
                <a:cs typeface="Microsoft YaHei" charset="-122"/>
              </a:rPr>
              <a:t>表的数据全量覆盖到</a:t>
            </a:r>
            <a:r>
              <a:rPr lang="en-US" altLang="zh-CN" sz="3200" dirty="0" smtClean="0">
                <a:latin typeface="Microsoft YaHei" charset="-122"/>
                <a:ea typeface="Microsoft YaHei" charset="-122"/>
                <a:cs typeface="Microsoft YaHei" charset="-122"/>
              </a:rPr>
              <a:t>HIS_XXX</a:t>
            </a:r>
            <a:r>
              <a:rPr lang="zh-CN" altLang="en-US" sz="3200" dirty="0" smtClean="0">
                <a:latin typeface="Microsoft YaHei" charset="-122"/>
                <a:ea typeface="Microsoft YaHei" charset="-122"/>
                <a:cs typeface="Microsoft YaHei" charset="-122"/>
              </a:rPr>
              <a:t>供第二天使用，至此完成日增量抽取</a:t>
            </a:r>
            <a:endParaRPr lang="zh-CN" altLang="en-US" sz="3200" dirty="0">
              <a:latin typeface="Microsoft YaHei" charset="-122"/>
              <a:ea typeface="Microsoft YaHei" charset="-122"/>
              <a:cs typeface="Microsoft YaHei" charset="-122"/>
            </a:endParaRPr>
          </a:p>
        </p:txBody>
      </p:sp>
      <p:sp>
        <p:nvSpPr>
          <p:cNvPr id="3" name="矩形 2"/>
          <p:cNvSpPr/>
          <p:nvPr/>
        </p:nvSpPr>
        <p:spPr>
          <a:xfrm>
            <a:off x="13486621" y="1877020"/>
            <a:ext cx="2262159" cy="923330"/>
          </a:xfrm>
          <a:prstGeom prst="rect">
            <a:avLst/>
          </a:prstGeom>
          <a:noFill/>
        </p:spPr>
        <p:txBody>
          <a:bodyPr wrap="none" lIns="91440" tIns="45720" rIns="91440" bIns="45720">
            <a:spAutoFit/>
          </a:bodyPr>
          <a:lstStyle/>
          <a:p>
            <a:pPr algn="ctr"/>
            <a:r>
              <a:rPr lang="zh-CN" altLang="en-US" sz="5400" dirty="0" smtClean="0">
                <a:ln w="0"/>
                <a:solidFill>
                  <a:schemeClr val="accent1"/>
                </a:solidFill>
                <a:effectLst>
                  <a:outerShdw blurRad="38100" dist="25400" dir="5400000" algn="ctr" rotWithShape="0">
                    <a:srgbClr val="6E747A">
                      <a:alpha val="43000"/>
                    </a:srgbClr>
                  </a:outerShdw>
                </a:effectLst>
                <a:latin typeface="Microsoft YaHei" charset="-122"/>
                <a:ea typeface="Microsoft YaHei" charset="-122"/>
                <a:cs typeface="Microsoft YaHei" charset="-122"/>
              </a:rPr>
              <a:t>案例：</a:t>
            </a:r>
            <a:endParaRPr lang="zh-CN" altLang="en-US" sz="5400" dirty="0">
              <a:ln w="0"/>
              <a:solidFill>
                <a:schemeClr val="accent1"/>
              </a:solidFill>
              <a:effectLst>
                <a:outerShdw blurRad="38100" dist="25400" dir="5400000" algn="ctr" rotWithShape="0">
                  <a:srgbClr val="6E747A">
                    <a:alpha val="43000"/>
                  </a:srgbClr>
                </a:outerShdw>
              </a:effectLst>
              <a:latin typeface="Microsoft YaHei" charset="-122"/>
              <a:ea typeface="Microsoft YaHei" charset="-122"/>
              <a:cs typeface="Microsoft YaHei" charset="-122"/>
            </a:endParaRPr>
          </a:p>
        </p:txBody>
      </p:sp>
      <p:sp>
        <p:nvSpPr>
          <p:cNvPr id="4" name="矩形 3"/>
          <p:cNvSpPr/>
          <p:nvPr/>
        </p:nvSpPr>
        <p:spPr>
          <a:xfrm>
            <a:off x="14000971" y="3813726"/>
            <a:ext cx="10116329" cy="2862322"/>
          </a:xfrm>
          <a:prstGeom prst="rect">
            <a:avLst/>
          </a:prstGeom>
        </p:spPr>
        <p:txBody>
          <a:bodyPr wrap="square">
            <a:spAutoFit/>
          </a:bodyPr>
          <a:lstStyle/>
          <a:p>
            <a:r>
              <a:rPr lang="zh-CN" altLang="en-US" sz="2000" dirty="0">
                <a:latin typeface="Arial" charset="0"/>
                <a:ea typeface="Arial" charset="0"/>
                <a:cs typeface="Arial" charset="0"/>
              </a:rPr>
              <a:t>sqoop import --connect ${MDW_GERP_JDBC} --where "LAST_UPDATE_DATE &gt;= to_date('${START_DATE}', 'yyyy-mm-dd') AND LAST_UPDATE_DATE &lt; to_date('${END_DATE}', 'yyyy-mm-dd')" --delete-target-dir --fields-terminated-by "\0x1E" --hive-drop-import-delims --hive-import --hive-overwrite --hive-table GERP.MTL_SYSTEM_ITEMS_B_STG --mapreduce-job-name LOAD_GERP_MTL_SYSTEM_ITEMS_B_STG --null-non-string '\\N' --null-string '\\N' --split-by INVENTORY_ITEM_ID --num-mappers 4 --password ${MDW_GERP_DB_PASSWORD} --table INV.MTL_SYSTEM_ITEMS_B --username ${MDW_GERP_DB_USER}</a:t>
            </a:r>
          </a:p>
        </p:txBody>
      </p:sp>
      <p:sp>
        <p:nvSpPr>
          <p:cNvPr id="6" name="矩形 5"/>
          <p:cNvSpPr/>
          <p:nvPr/>
        </p:nvSpPr>
        <p:spPr>
          <a:xfrm>
            <a:off x="14000970" y="11872897"/>
            <a:ext cx="10116329" cy="707886"/>
          </a:xfrm>
          <a:prstGeom prst="rect">
            <a:avLst/>
          </a:prstGeom>
        </p:spPr>
        <p:txBody>
          <a:bodyPr wrap="square">
            <a:spAutoFit/>
          </a:bodyPr>
          <a:lstStyle/>
          <a:p>
            <a:r>
              <a:rPr lang="en-US" altLang="zh-CN" sz="2000" dirty="0">
                <a:solidFill>
                  <a:srgbClr val="0433FF"/>
                </a:solidFill>
                <a:latin typeface="Arial" charset="0"/>
                <a:ea typeface="Arial" charset="0"/>
                <a:cs typeface="Arial" charset="0"/>
              </a:rPr>
              <a:t>INSERT</a:t>
            </a:r>
            <a:r>
              <a:rPr lang="en-US" altLang="zh-CN" sz="2000" dirty="0">
                <a:latin typeface="Arial" charset="0"/>
                <a:ea typeface="Arial" charset="0"/>
                <a:cs typeface="Arial" charset="0"/>
              </a:rPr>
              <a:t> OVERWRITE </a:t>
            </a:r>
            <a:r>
              <a:rPr lang="en-US" altLang="zh-CN" sz="2000" dirty="0">
                <a:solidFill>
                  <a:srgbClr val="0433FF"/>
                </a:solidFill>
                <a:latin typeface="Arial" charset="0"/>
                <a:ea typeface="Arial" charset="0"/>
                <a:cs typeface="Arial" charset="0"/>
              </a:rPr>
              <a:t>TABLE</a:t>
            </a:r>
            <a:r>
              <a:rPr lang="en-US" altLang="zh-CN" sz="2000" dirty="0">
                <a:latin typeface="Arial" charset="0"/>
                <a:ea typeface="Arial" charset="0"/>
                <a:cs typeface="Arial" charset="0"/>
              </a:rPr>
              <a:t> GERP.MTL_SYSTEM_ITEMS_B_HIS</a:t>
            </a:r>
          </a:p>
          <a:p>
            <a:r>
              <a:rPr lang="en-US" altLang="zh-CN" sz="2000" dirty="0">
                <a:solidFill>
                  <a:srgbClr val="0433FF"/>
                </a:solidFill>
                <a:latin typeface="Arial" charset="0"/>
                <a:ea typeface="Arial" charset="0"/>
                <a:cs typeface="Arial" charset="0"/>
              </a:rPr>
              <a:t>SELECT</a:t>
            </a:r>
            <a:r>
              <a:rPr lang="en-US" altLang="zh-CN" sz="2000" dirty="0">
                <a:latin typeface="Arial" charset="0"/>
                <a:ea typeface="Arial" charset="0"/>
                <a:cs typeface="Arial" charset="0"/>
              </a:rPr>
              <a:t> * </a:t>
            </a:r>
            <a:r>
              <a:rPr lang="en-US" altLang="zh-CN" sz="2000" dirty="0">
                <a:solidFill>
                  <a:srgbClr val="0433FF"/>
                </a:solidFill>
                <a:latin typeface="Arial" charset="0"/>
                <a:ea typeface="Arial" charset="0"/>
                <a:cs typeface="Arial" charset="0"/>
              </a:rPr>
              <a:t>FROM</a:t>
            </a:r>
            <a:r>
              <a:rPr lang="en-US" altLang="zh-CN" sz="2000" dirty="0">
                <a:latin typeface="Arial" charset="0"/>
                <a:ea typeface="Arial" charset="0"/>
                <a:cs typeface="Arial" charset="0"/>
              </a:rPr>
              <a:t> GERP.MTL_SYSTEM_ITEMS_B</a:t>
            </a:r>
          </a:p>
        </p:txBody>
      </p:sp>
      <p:sp>
        <p:nvSpPr>
          <p:cNvPr id="7" name="矩形 6"/>
          <p:cNvSpPr/>
          <p:nvPr/>
        </p:nvSpPr>
        <p:spPr>
          <a:xfrm>
            <a:off x="14000971" y="7535535"/>
            <a:ext cx="10116329" cy="3477875"/>
          </a:xfrm>
          <a:prstGeom prst="rect">
            <a:avLst/>
          </a:prstGeom>
        </p:spPr>
        <p:txBody>
          <a:bodyPr wrap="square">
            <a:spAutoFit/>
          </a:bodyPr>
          <a:lstStyle/>
          <a:p>
            <a:r>
              <a:rPr lang="de-DE" altLang="zh-CN" sz="2000" dirty="0">
                <a:solidFill>
                  <a:srgbClr val="0433FF"/>
                </a:solidFill>
                <a:latin typeface="Arial" charset="0"/>
                <a:ea typeface="Arial" charset="0"/>
                <a:cs typeface="Arial" charset="0"/>
              </a:rPr>
              <a:t>INSERT</a:t>
            </a:r>
            <a:r>
              <a:rPr lang="de-DE" altLang="zh-CN" sz="2000" dirty="0">
                <a:latin typeface="Arial" charset="0"/>
                <a:ea typeface="Arial" charset="0"/>
                <a:cs typeface="Arial" charset="0"/>
              </a:rPr>
              <a:t> OVERWRITE </a:t>
            </a:r>
            <a:r>
              <a:rPr lang="de-DE" altLang="zh-CN" sz="2000" dirty="0">
                <a:solidFill>
                  <a:srgbClr val="0433FF"/>
                </a:solidFill>
                <a:latin typeface="Arial" charset="0"/>
                <a:ea typeface="Arial" charset="0"/>
                <a:cs typeface="Arial" charset="0"/>
              </a:rPr>
              <a:t>TABLE</a:t>
            </a:r>
            <a:r>
              <a:rPr lang="de-DE" altLang="zh-CN" sz="2000" dirty="0">
                <a:latin typeface="Arial" charset="0"/>
                <a:ea typeface="Arial" charset="0"/>
                <a:cs typeface="Arial" charset="0"/>
              </a:rPr>
              <a:t> GERP.MTL_SYSTEM_ITEMS_B</a:t>
            </a:r>
          </a:p>
          <a:p>
            <a:r>
              <a:rPr lang="de-DE" altLang="zh-CN" sz="2000" dirty="0">
                <a:solidFill>
                  <a:srgbClr val="0433FF"/>
                </a:solidFill>
                <a:latin typeface="Arial" charset="0"/>
                <a:ea typeface="Arial" charset="0"/>
                <a:cs typeface="Arial" charset="0"/>
              </a:rPr>
              <a:t>SELECT</a:t>
            </a:r>
            <a:r>
              <a:rPr lang="de-DE" altLang="zh-CN" sz="2000" dirty="0">
                <a:latin typeface="Arial" charset="0"/>
                <a:ea typeface="Arial" charset="0"/>
                <a:cs typeface="Arial" charset="0"/>
              </a:rPr>
              <a:t> a.* </a:t>
            </a:r>
            <a:endParaRPr lang="de-DE" altLang="zh-CN" sz="2000" dirty="0">
              <a:solidFill>
                <a:srgbClr val="0433FF"/>
              </a:solidFill>
              <a:latin typeface="Arial" charset="0"/>
              <a:ea typeface="Arial" charset="0"/>
              <a:cs typeface="Arial" charset="0"/>
            </a:endParaRPr>
          </a:p>
          <a:p>
            <a:r>
              <a:rPr lang="de-DE" altLang="zh-CN" sz="2000" dirty="0">
                <a:solidFill>
                  <a:srgbClr val="0433FF"/>
                </a:solidFill>
                <a:latin typeface="Arial" charset="0"/>
                <a:ea typeface="Arial" charset="0"/>
                <a:cs typeface="Arial" charset="0"/>
              </a:rPr>
              <a:t>FROM</a:t>
            </a:r>
            <a:r>
              <a:rPr lang="de-DE" altLang="zh-CN" sz="2000" dirty="0">
                <a:latin typeface="Arial" charset="0"/>
                <a:ea typeface="Arial" charset="0"/>
                <a:cs typeface="Arial" charset="0"/>
              </a:rPr>
              <a:t> GERP.MTL_SYSTEM_ITEMS_B_HIS a </a:t>
            </a:r>
          </a:p>
          <a:p>
            <a:r>
              <a:rPr lang="de-DE" altLang="zh-CN" sz="2000" dirty="0">
                <a:solidFill>
                  <a:srgbClr val="FF40FF"/>
                </a:solidFill>
                <a:latin typeface="Arial" charset="0"/>
                <a:ea typeface="Arial" charset="0"/>
                <a:cs typeface="Arial" charset="0"/>
              </a:rPr>
              <a:t>LEFT</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OUTER</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JOIN</a:t>
            </a:r>
            <a:r>
              <a:rPr lang="de-DE" altLang="zh-CN" sz="2000" dirty="0">
                <a:latin typeface="Arial" charset="0"/>
                <a:ea typeface="Arial" charset="0"/>
                <a:cs typeface="Arial" charset="0"/>
              </a:rPr>
              <a:t> GERP.MTL_SYSTEM_ITEMS_B_STG b </a:t>
            </a:r>
          </a:p>
          <a:p>
            <a:r>
              <a:rPr lang="de-DE" altLang="zh-CN" sz="2000" dirty="0">
                <a:solidFill>
                  <a:srgbClr val="0433FF"/>
                </a:solidFill>
                <a:latin typeface="Arial" charset="0"/>
                <a:ea typeface="Arial" charset="0"/>
                <a:cs typeface="Arial" charset="0"/>
              </a:rPr>
              <a:t>ON</a:t>
            </a:r>
            <a:r>
              <a:rPr lang="de-DE" altLang="zh-CN" sz="2000" dirty="0">
                <a:latin typeface="Arial" charset="0"/>
                <a:ea typeface="Arial" charset="0"/>
                <a:cs typeface="Arial" charset="0"/>
              </a:rPr>
              <a:t> </a:t>
            </a:r>
            <a:r>
              <a:rPr lang="de-DE" altLang="zh-CN" sz="2000" dirty="0" err="1">
                <a:latin typeface="Arial" charset="0"/>
                <a:ea typeface="Arial" charset="0"/>
                <a:cs typeface="Arial" charset="0"/>
              </a:rPr>
              <a:t>a.INVENTORY_ITEM_ID</a:t>
            </a:r>
            <a:r>
              <a:rPr lang="de-DE" altLang="zh-CN" sz="2000" dirty="0">
                <a:latin typeface="Arial" charset="0"/>
                <a:ea typeface="Arial" charset="0"/>
                <a:cs typeface="Arial" charset="0"/>
              </a:rPr>
              <a:t> = </a:t>
            </a:r>
            <a:r>
              <a:rPr lang="de-DE" altLang="zh-CN" sz="2000" dirty="0" err="1">
                <a:latin typeface="Arial" charset="0"/>
                <a:ea typeface="Arial" charset="0"/>
                <a:cs typeface="Arial" charset="0"/>
              </a:rPr>
              <a:t>b.INVENTORY_ITEM_ID</a:t>
            </a:r>
            <a:r>
              <a:rPr lang="de-DE" altLang="zh-CN" sz="2000" dirty="0">
                <a:latin typeface="Arial" charset="0"/>
                <a:ea typeface="Arial" charset="0"/>
                <a:cs typeface="Arial" charset="0"/>
              </a:rPr>
              <a:t> </a:t>
            </a:r>
          </a:p>
          <a:p>
            <a:r>
              <a:rPr lang="de-DE" altLang="zh-CN" sz="2000" dirty="0">
                <a:solidFill>
                  <a:srgbClr val="0433FF"/>
                </a:solidFill>
                <a:latin typeface="Arial" charset="0"/>
                <a:ea typeface="Arial" charset="0"/>
                <a:cs typeface="Arial" charset="0"/>
              </a:rPr>
              <a:t>AND</a:t>
            </a:r>
            <a:r>
              <a:rPr lang="de-DE" altLang="zh-CN" sz="2000" dirty="0">
                <a:latin typeface="Arial" charset="0"/>
                <a:ea typeface="Arial" charset="0"/>
                <a:cs typeface="Arial" charset="0"/>
              </a:rPr>
              <a:t> </a:t>
            </a:r>
            <a:r>
              <a:rPr lang="de-DE" altLang="zh-CN" sz="2000" dirty="0" err="1">
                <a:latin typeface="Arial" charset="0"/>
                <a:ea typeface="Arial" charset="0"/>
                <a:cs typeface="Arial" charset="0"/>
              </a:rPr>
              <a:t>a.ORGANIZATION_ID</a:t>
            </a:r>
            <a:r>
              <a:rPr lang="de-DE" altLang="zh-CN" sz="2000" dirty="0">
                <a:latin typeface="Arial" charset="0"/>
                <a:ea typeface="Arial" charset="0"/>
                <a:cs typeface="Arial" charset="0"/>
              </a:rPr>
              <a:t> = </a:t>
            </a:r>
            <a:r>
              <a:rPr lang="de-DE" altLang="zh-CN" sz="2000" dirty="0" err="1">
                <a:latin typeface="Arial" charset="0"/>
                <a:ea typeface="Arial" charset="0"/>
                <a:cs typeface="Arial" charset="0"/>
              </a:rPr>
              <a:t>b.ORGANIZATION_ID</a:t>
            </a:r>
            <a:endParaRPr lang="de-DE" altLang="zh-CN" sz="2000" dirty="0">
              <a:latin typeface="Arial" charset="0"/>
              <a:ea typeface="Arial" charset="0"/>
              <a:cs typeface="Arial" charset="0"/>
            </a:endParaRPr>
          </a:p>
          <a:p>
            <a:r>
              <a:rPr lang="de-DE" altLang="zh-CN" sz="2000" dirty="0">
                <a:solidFill>
                  <a:srgbClr val="0433FF"/>
                </a:solidFill>
                <a:latin typeface="Arial" charset="0"/>
                <a:ea typeface="Arial" charset="0"/>
                <a:cs typeface="Arial" charset="0"/>
              </a:rPr>
              <a:t>WHERE</a:t>
            </a:r>
            <a:r>
              <a:rPr lang="de-DE" altLang="zh-CN" sz="2000" dirty="0">
                <a:latin typeface="Arial" charset="0"/>
                <a:ea typeface="Arial" charset="0"/>
                <a:cs typeface="Arial" charset="0"/>
              </a:rPr>
              <a:t> </a:t>
            </a:r>
            <a:r>
              <a:rPr lang="de-DE" altLang="zh-CN" sz="2000" dirty="0" err="1">
                <a:latin typeface="Arial" charset="0"/>
                <a:ea typeface="Arial" charset="0"/>
                <a:cs typeface="Arial" charset="0"/>
              </a:rPr>
              <a:t>b.INVENTORY_ITEM_ID</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IS</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NULL</a:t>
            </a:r>
            <a:endParaRPr lang="de-DE" altLang="zh-CN" sz="2000" dirty="0">
              <a:latin typeface="Arial" charset="0"/>
              <a:ea typeface="Arial" charset="0"/>
              <a:cs typeface="Arial" charset="0"/>
            </a:endParaRPr>
          </a:p>
          <a:p>
            <a:r>
              <a:rPr lang="de-DE" altLang="zh-CN" sz="2000" dirty="0" smtClean="0">
                <a:latin typeface="Arial" charset="0"/>
                <a:ea typeface="Arial" charset="0"/>
                <a:cs typeface="Arial" charset="0"/>
              </a:rPr>
              <a:t>;</a:t>
            </a:r>
            <a:endParaRPr lang="de-DE" altLang="zh-CN" sz="2000" dirty="0">
              <a:latin typeface="Arial" charset="0"/>
              <a:ea typeface="Arial" charset="0"/>
              <a:cs typeface="Arial" charset="0"/>
            </a:endParaRPr>
          </a:p>
          <a:p>
            <a:r>
              <a:rPr lang="de-DE" altLang="zh-CN" sz="2000" dirty="0">
                <a:solidFill>
                  <a:srgbClr val="0433FF"/>
                </a:solidFill>
                <a:latin typeface="Arial" charset="0"/>
                <a:ea typeface="Arial" charset="0"/>
                <a:cs typeface="Arial" charset="0"/>
              </a:rPr>
              <a:t>INSERT</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INTO</a:t>
            </a:r>
            <a:r>
              <a:rPr lang="de-DE" altLang="zh-CN" sz="2000" dirty="0">
                <a:latin typeface="Arial" charset="0"/>
                <a:ea typeface="Arial" charset="0"/>
                <a:cs typeface="Arial" charset="0"/>
              </a:rPr>
              <a:t> </a:t>
            </a:r>
            <a:r>
              <a:rPr lang="de-DE" altLang="zh-CN" sz="2000" dirty="0">
                <a:solidFill>
                  <a:srgbClr val="0433FF"/>
                </a:solidFill>
                <a:latin typeface="Arial" charset="0"/>
                <a:ea typeface="Arial" charset="0"/>
                <a:cs typeface="Arial" charset="0"/>
              </a:rPr>
              <a:t>TABLE</a:t>
            </a:r>
            <a:r>
              <a:rPr lang="de-DE" altLang="zh-CN" sz="2000" dirty="0">
                <a:latin typeface="Arial" charset="0"/>
                <a:ea typeface="Arial" charset="0"/>
                <a:cs typeface="Arial" charset="0"/>
              </a:rPr>
              <a:t> GERP.MTL_SYSTEM_ITEMS_B</a:t>
            </a:r>
          </a:p>
          <a:p>
            <a:r>
              <a:rPr lang="de-DE" altLang="zh-CN" sz="2000" dirty="0">
                <a:solidFill>
                  <a:srgbClr val="0433FF"/>
                </a:solidFill>
                <a:latin typeface="Arial" charset="0"/>
                <a:ea typeface="Arial" charset="0"/>
                <a:cs typeface="Arial" charset="0"/>
              </a:rPr>
              <a:t>SELECT</a:t>
            </a:r>
            <a:r>
              <a:rPr lang="de-DE" altLang="zh-CN" sz="2000" dirty="0">
                <a:latin typeface="Arial" charset="0"/>
                <a:ea typeface="Arial" charset="0"/>
                <a:cs typeface="Arial" charset="0"/>
              </a:rPr>
              <a:t> * </a:t>
            </a:r>
            <a:r>
              <a:rPr lang="de-DE" altLang="zh-CN" sz="2000" dirty="0">
                <a:solidFill>
                  <a:srgbClr val="0433FF"/>
                </a:solidFill>
                <a:latin typeface="Arial" charset="0"/>
                <a:ea typeface="Arial" charset="0"/>
                <a:cs typeface="Arial" charset="0"/>
              </a:rPr>
              <a:t>FROM</a:t>
            </a:r>
            <a:r>
              <a:rPr lang="de-DE" altLang="zh-CN" sz="2000" dirty="0">
                <a:latin typeface="Arial" charset="0"/>
                <a:ea typeface="Arial" charset="0"/>
                <a:cs typeface="Arial" charset="0"/>
              </a:rPr>
              <a:t> GERP.MTL_SYSTEM_ITEMS_B_STG</a:t>
            </a:r>
          </a:p>
          <a:p>
            <a:r>
              <a:rPr lang="de-DE" altLang="zh-CN" sz="2000" dirty="0">
                <a:latin typeface="Arial" charset="0"/>
                <a:ea typeface="Arial" charset="0"/>
                <a:cs typeface="Arial" charset="0"/>
              </a:rPr>
              <a:t>;</a:t>
            </a:r>
          </a:p>
        </p:txBody>
      </p:sp>
      <p:sp>
        <p:nvSpPr>
          <p:cNvPr id="8" name="文本框 7"/>
          <p:cNvSpPr txBox="1"/>
          <p:nvPr/>
        </p:nvSpPr>
        <p:spPr>
          <a:xfrm>
            <a:off x="13614401" y="3228955"/>
            <a:ext cx="310515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marR="0" indent="-457200" algn="l" defTabSz="1831338" rtl="0" fontAlgn="auto" latinLnBrk="0" hangingPunct="0">
              <a:lnSpc>
                <a:spcPct val="100000"/>
              </a:lnSpc>
              <a:spcBef>
                <a:spcPts val="0"/>
              </a:spcBef>
              <a:spcAft>
                <a:spcPts val="0"/>
              </a:spcAft>
              <a:buClrTx/>
              <a:buSzTx/>
              <a:buFont typeface="Wingdings" charset="2"/>
              <a:buChar char="u"/>
              <a:tabLst/>
            </a:pPr>
            <a:r>
              <a:rPr kumimoji="0" lang="en-US" altLang="zh-CN" sz="3200" b="0" i="0" u="none" strike="noStrike" cap="none" spc="0" normalizeH="0" baseline="0" dirty="0" smtClean="0">
                <a:ln>
                  <a:noFill/>
                </a:ln>
                <a:solidFill>
                  <a:srgbClr val="000000"/>
                </a:solidFill>
                <a:effectLst/>
                <a:uFillTx/>
                <a:latin typeface="Arial" charset="0"/>
                <a:ea typeface="Arial" charset="0"/>
                <a:cs typeface="Arial" charset="0"/>
                <a:sym typeface="Helvetica"/>
              </a:rPr>
              <a:t>STEP</a:t>
            </a:r>
            <a:r>
              <a:rPr lang="en-US" altLang="zh-CN" sz="3200" dirty="0" smtClean="0">
                <a:latin typeface="Arial" charset="0"/>
                <a:ea typeface="Arial" charset="0"/>
                <a:cs typeface="Arial" charset="0"/>
              </a:rPr>
              <a:t>1</a:t>
            </a:r>
            <a:r>
              <a:rPr lang="zh-CN" altLang="en-US" sz="3200" dirty="0" smtClean="0">
                <a:latin typeface="Arial" charset="0"/>
                <a:ea typeface="Arial" charset="0"/>
                <a:cs typeface="Arial" charset="0"/>
              </a:rPr>
              <a:t>：</a:t>
            </a:r>
            <a:endParaRPr kumimoji="0" lang="zh-CN" altLang="en-US" sz="3200" b="0" i="0" u="none" strike="noStrike" cap="none" spc="0" normalizeH="0" baseline="0" dirty="0">
              <a:ln>
                <a:noFill/>
              </a:ln>
              <a:solidFill>
                <a:srgbClr val="000000"/>
              </a:solidFill>
              <a:effectLst/>
              <a:uFillTx/>
              <a:latin typeface="Arial" charset="0"/>
              <a:ea typeface="Arial" charset="0"/>
              <a:cs typeface="Arial" charset="0"/>
              <a:sym typeface="Helvetica"/>
            </a:endParaRPr>
          </a:p>
        </p:txBody>
      </p:sp>
      <p:sp>
        <p:nvSpPr>
          <p:cNvPr id="13" name="文本框 12"/>
          <p:cNvSpPr txBox="1"/>
          <p:nvPr/>
        </p:nvSpPr>
        <p:spPr>
          <a:xfrm>
            <a:off x="13486621" y="6950764"/>
            <a:ext cx="310515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marR="0" indent="-457200" algn="l" defTabSz="1831338" rtl="0" fontAlgn="auto" latinLnBrk="0" hangingPunct="0">
              <a:lnSpc>
                <a:spcPct val="100000"/>
              </a:lnSpc>
              <a:spcBef>
                <a:spcPts val="0"/>
              </a:spcBef>
              <a:spcAft>
                <a:spcPts val="0"/>
              </a:spcAft>
              <a:buClrTx/>
              <a:buSzTx/>
              <a:buFont typeface="Wingdings" charset="2"/>
              <a:buChar char="u"/>
              <a:tabLst/>
            </a:pPr>
            <a:r>
              <a:rPr kumimoji="0" lang="en-US" altLang="zh-CN" sz="3200" b="0" i="0" u="none" strike="noStrike" cap="none" spc="0" normalizeH="0" baseline="0" dirty="0" smtClean="0">
                <a:ln>
                  <a:noFill/>
                </a:ln>
                <a:solidFill>
                  <a:srgbClr val="000000"/>
                </a:solidFill>
                <a:effectLst/>
                <a:uFillTx/>
                <a:latin typeface="Arial" charset="0"/>
                <a:ea typeface="Arial" charset="0"/>
                <a:cs typeface="Arial" charset="0"/>
                <a:sym typeface="Helvetica"/>
              </a:rPr>
              <a:t>STEP</a:t>
            </a:r>
            <a:r>
              <a:rPr lang="en-US" altLang="zh-CN" sz="3200" dirty="0">
                <a:latin typeface="Arial" charset="0"/>
                <a:ea typeface="Arial" charset="0"/>
                <a:cs typeface="Arial" charset="0"/>
              </a:rPr>
              <a:t>2</a:t>
            </a:r>
            <a:r>
              <a:rPr lang="zh-CN" altLang="en-US" sz="3200" dirty="0" smtClean="0">
                <a:latin typeface="Arial" charset="0"/>
                <a:ea typeface="Arial" charset="0"/>
                <a:cs typeface="Arial" charset="0"/>
              </a:rPr>
              <a:t>：</a:t>
            </a:r>
            <a:endParaRPr kumimoji="0" lang="zh-CN" altLang="en-US" sz="3200" b="0" i="0" u="none" strike="noStrike" cap="none" spc="0" normalizeH="0" baseline="0" dirty="0">
              <a:ln>
                <a:noFill/>
              </a:ln>
              <a:solidFill>
                <a:srgbClr val="000000"/>
              </a:solidFill>
              <a:effectLst/>
              <a:uFillTx/>
              <a:latin typeface="Arial" charset="0"/>
              <a:ea typeface="Arial" charset="0"/>
              <a:cs typeface="Arial" charset="0"/>
              <a:sym typeface="Helvetica"/>
            </a:endParaRPr>
          </a:p>
        </p:txBody>
      </p:sp>
      <p:sp>
        <p:nvSpPr>
          <p:cNvPr id="14" name="文本框 13"/>
          <p:cNvSpPr txBox="1"/>
          <p:nvPr/>
        </p:nvSpPr>
        <p:spPr>
          <a:xfrm>
            <a:off x="13614401" y="11305795"/>
            <a:ext cx="310515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marR="0" indent="-457200" algn="l" defTabSz="1831338" rtl="0" fontAlgn="auto" latinLnBrk="0" hangingPunct="0">
              <a:lnSpc>
                <a:spcPct val="100000"/>
              </a:lnSpc>
              <a:spcBef>
                <a:spcPts val="0"/>
              </a:spcBef>
              <a:spcAft>
                <a:spcPts val="0"/>
              </a:spcAft>
              <a:buClrTx/>
              <a:buSzTx/>
              <a:buFont typeface="Wingdings" charset="2"/>
              <a:buChar char="u"/>
              <a:tabLst/>
            </a:pPr>
            <a:r>
              <a:rPr kumimoji="0" lang="en-US" altLang="zh-CN" sz="3200" b="0" i="0" u="none" strike="noStrike" cap="none" spc="0" normalizeH="0" baseline="0" dirty="0" smtClean="0">
                <a:ln>
                  <a:noFill/>
                </a:ln>
                <a:solidFill>
                  <a:srgbClr val="000000"/>
                </a:solidFill>
                <a:effectLst/>
                <a:uFillTx/>
                <a:latin typeface="Arial" charset="0"/>
                <a:ea typeface="Arial" charset="0"/>
                <a:cs typeface="Arial" charset="0"/>
                <a:sym typeface="Helvetica"/>
              </a:rPr>
              <a:t>STEP</a:t>
            </a:r>
            <a:r>
              <a:rPr lang="en-US" altLang="zh-CN" sz="3200" dirty="0">
                <a:latin typeface="Arial" charset="0"/>
                <a:ea typeface="Arial" charset="0"/>
                <a:cs typeface="Arial" charset="0"/>
              </a:rPr>
              <a:t>3</a:t>
            </a:r>
            <a:r>
              <a:rPr lang="zh-CN" altLang="en-US" sz="3200" dirty="0" smtClean="0">
                <a:latin typeface="Arial" charset="0"/>
                <a:ea typeface="Arial" charset="0"/>
                <a:cs typeface="Arial" charset="0"/>
              </a:rPr>
              <a:t>：</a:t>
            </a:r>
            <a:endParaRPr kumimoji="0" lang="zh-CN" altLang="en-US" sz="3200" b="0" i="0" u="none" strike="noStrike" cap="none" spc="0" normalizeH="0" baseline="0" dirty="0">
              <a:ln>
                <a:noFill/>
              </a:ln>
              <a:solidFill>
                <a:srgbClr val="000000"/>
              </a:solidFill>
              <a:effectLst/>
              <a:uFillTx/>
              <a:latin typeface="Arial" charset="0"/>
              <a:ea typeface="Arial" charset="0"/>
              <a:cs typeface="Arial" charset="0"/>
              <a:sym typeface="Helvetica"/>
            </a:endParaRPr>
          </a:p>
        </p:txBody>
      </p:sp>
    </p:spTree>
    <p:extLst>
      <p:ext uri="{BB962C8B-B14F-4D97-AF65-F5344CB8AC3E}">
        <p14:creationId xmlns:p14="http://schemas.microsoft.com/office/powerpoint/2010/main" val="9527331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childTnLst>
                          </p:cTn>
                        </p:par>
                        <p:par>
                          <p:cTn id="8" fill="hold">
                            <p:stCondLst>
                              <p:cond delay="10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by="(-#ppt_w*2)" calcmode="lin" valueType="num">
                                      <p:cBhvr rctx="PPT">
                                        <p:cTn id="11" dur="250" autoRev="1" fill="hold">
                                          <p:stCondLst>
                                            <p:cond delay="0"/>
                                          </p:stCondLst>
                                        </p:cTn>
                                        <p:tgtEl>
                                          <p:spTgt spid="2"/>
                                        </p:tgtEl>
                                        <p:attrNameLst>
                                          <p:attrName>ppt_w</p:attrName>
                                        </p:attrNameLst>
                                      </p:cBhvr>
                                    </p:anim>
                                    <p:anim by="(#ppt_w*0.50)" calcmode="lin" valueType="num">
                                      <p:cBhvr>
                                        <p:cTn id="12" dur="250" decel="50000" autoRev="1" fill="hold">
                                          <p:stCondLst>
                                            <p:cond delay="0"/>
                                          </p:stCondLst>
                                        </p:cTn>
                                        <p:tgtEl>
                                          <p:spTgt spid="2"/>
                                        </p:tgtEl>
                                        <p:attrNameLst>
                                          <p:attrName>ppt_x</p:attrName>
                                        </p:attrNameLst>
                                      </p:cBhvr>
                                    </p:anim>
                                    <p:anim from="(-#ppt_h/2)" to="(#ppt_y)" calcmode="lin" valueType="num">
                                      <p:cBhvr>
                                        <p:cTn id="13" dur="500" fill="hold">
                                          <p:stCondLst>
                                            <p:cond delay="0"/>
                                          </p:stCondLst>
                                        </p:cTn>
                                        <p:tgtEl>
                                          <p:spTgt spid="2"/>
                                        </p:tgtEl>
                                        <p:attrNameLst>
                                          <p:attrName>ppt_y</p:attrName>
                                        </p:attrNameLst>
                                      </p:cBhvr>
                                    </p:anim>
                                    <p:animRot by="21600000">
                                      <p:cBhvr>
                                        <p:cTn id="14" dur="500" fill="hold">
                                          <p:stCondLst>
                                            <p:cond delay="0"/>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80">
                                          <p:stCondLst>
                                            <p:cond delay="0"/>
                                          </p:stCondLst>
                                        </p:cTn>
                                        <p:tgtEl>
                                          <p:spTgt spid="3"/>
                                        </p:tgtEl>
                                      </p:cBhvr>
                                    </p:animEffect>
                                    <p:anim calcmode="lin" valueType="num">
                                      <p:cBhvr>
                                        <p:cTn id="2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gtEl>
                                      </p:cBhvr>
                                      <p:to x="100000" y="60000"/>
                                    </p:animScale>
                                    <p:animScale>
                                      <p:cBhvr>
                                        <p:cTn id="26" dur="166" decel="50000">
                                          <p:stCondLst>
                                            <p:cond delay="676"/>
                                          </p:stCondLst>
                                        </p:cTn>
                                        <p:tgtEl>
                                          <p:spTgt spid="3"/>
                                        </p:tgtEl>
                                      </p:cBhvr>
                                      <p:to x="100000" y="100000"/>
                                    </p:animScale>
                                    <p:animScale>
                                      <p:cBhvr>
                                        <p:cTn id="27" dur="26">
                                          <p:stCondLst>
                                            <p:cond delay="1312"/>
                                          </p:stCondLst>
                                        </p:cTn>
                                        <p:tgtEl>
                                          <p:spTgt spid="3"/>
                                        </p:tgtEl>
                                      </p:cBhvr>
                                      <p:to x="100000" y="80000"/>
                                    </p:animScale>
                                    <p:animScale>
                                      <p:cBhvr>
                                        <p:cTn id="28" dur="166" decel="50000">
                                          <p:stCondLst>
                                            <p:cond delay="1338"/>
                                          </p:stCondLst>
                                        </p:cTn>
                                        <p:tgtEl>
                                          <p:spTgt spid="3"/>
                                        </p:tgtEl>
                                      </p:cBhvr>
                                      <p:to x="100000" y="100000"/>
                                    </p:animScale>
                                    <p:animScale>
                                      <p:cBhvr>
                                        <p:cTn id="29" dur="26">
                                          <p:stCondLst>
                                            <p:cond delay="1642"/>
                                          </p:stCondLst>
                                        </p:cTn>
                                        <p:tgtEl>
                                          <p:spTgt spid="3"/>
                                        </p:tgtEl>
                                      </p:cBhvr>
                                      <p:to x="100000" y="90000"/>
                                    </p:animScale>
                                    <p:animScale>
                                      <p:cBhvr>
                                        <p:cTn id="30" dur="166" decel="50000">
                                          <p:stCondLst>
                                            <p:cond delay="1668"/>
                                          </p:stCondLst>
                                        </p:cTn>
                                        <p:tgtEl>
                                          <p:spTgt spid="3"/>
                                        </p:tgtEl>
                                      </p:cBhvr>
                                      <p:to x="100000" y="100000"/>
                                    </p:animScale>
                                    <p:animScale>
                                      <p:cBhvr>
                                        <p:cTn id="31" dur="26">
                                          <p:stCondLst>
                                            <p:cond delay="1808"/>
                                          </p:stCondLst>
                                        </p:cTn>
                                        <p:tgtEl>
                                          <p:spTgt spid="3"/>
                                        </p:tgtEl>
                                      </p:cBhvr>
                                      <p:to x="100000" y="95000"/>
                                    </p:animScale>
                                    <p:animScale>
                                      <p:cBhvr>
                                        <p:cTn id="32" dur="166" decel="50000">
                                          <p:stCondLst>
                                            <p:cond delay="1834"/>
                                          </p:stCondLst>
                                        </p:cTn>
                                        <p:tgtEl>
                                          <p:spTgt spid="3"/>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580">
                                          <p:stCondLst>
                                            <p:cond delay="0"/>
                                          </p:stCondLst>
                                        </p:cTn>
                                        <p:tgtEl>
                                          <p:spTgt spid="4"/>
                                        </p:tgtEl>
                                      </p:cBhvr>
                                    </p:animEffect>
                                    <p:anim calcmode="lin" valueType="num">
                                      <p:cBhvr>
                                        <p:cTn id="5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9" dur="26">
                                          <p:stCondLst>
                                            <p:cond delay="650"/>
                                          </p:stCondLst>
                                        </p:cTn>
                                        <p:tgtEl>
                                          <p:spTgt spid="4"/>
                                        </p:tgtEl>
                                      </p:cBhvr>
                                      <p:to x="100000" y="60000"/>
                                    </p:animScale>
                                    <p:animScale>
                                      <p:cBhvr>
                                        <p:cTn id="60" dur="166" decel="50000">
                                          <p:stCondLst>
                                            <p:cond delay="676"/>
                                          </p:stCondLst>
                                        </p:cTn>
                                        <p:tgtEl>
                                          <p:spTgt spid="4"/>
                                        </p:tgtEl>
                                      </p:cBhvr>
                                      <p:to x="100000" y="100000"/>
                                    </p:animScale>
                                    <p:animScale>
                                      <p:cBhvr>
                                        <p:cTn id="61" dur="26">
                                          <p:stCondLst>
                                            <p:cond delay="1312"/>
                                          </p:stCondLst>
                                        </p:cTn>
                                        <p:tgtEl>
                                          <p:spTgt spid="4"/>
                                        </p:tgtEl>
                                      </p:cBhvr>
                                      <p:to x="100000" y="80000"/>
                                    </p:animScale>
                                    <p:animScale>
                                      <p:cBhvr>
                                        <p:cTn id="62" dur="166" decel="50000">
                                          <p:stCondLst>
                                            <p:cond delay="1338"/>
                                          </p:stCondLst>
                                        </p:cTn>
                                        <p:tgtEl>
                                          <p:spTgt spid="4"/>
                                        </p:tgtEl>
                                      </p:cBhvr>
                                      <p:to x="100000" y="100000"/>
                                    </p:animScale>
                                    <p:animScale>
                                      <p:cBhvr>
                                        <p:cTn id="63" dur="26">
                                          <p:stCondLst>
                                            <p:cond delay="1642"/>
                                          </p:stCondLst>
                                        </p:cTn>
                                        <p:tgtEl>
                                          <p:spTgt spid="4"/>
                                        </p:tgtEl>
                                      </p:cBhvr>
                                      <p:to x="100000" y="90000"/>
                                    </p:animScale>
                                    <p:animScale>
                                      <p:cBhvr>
                                        <p:cTn id="64" dur="166" decel="50000">
                                          <p:stCondLst>
                                            <p:cond delay="1668"/>
                                          </p:stCondLst>
                                        </p:cTn>
                                        <p:tgtEl>
                                          <p:spTgt spid="4"/>
                                        </p:tgtEl>
                                      </p:cBhvr>
                                      <p:to x="100000" y="100000"/>
                                    </p:animScale>
                                    <p:animScale>
                                      <p:cBhvr>
                                        <p:cTn id="65" dur="26">
                                          <p:stCondLst>
                                            <p:cond delay="1808"/>
                                          </p:stCondLst>
                                        </p:cTn>
                                        <p:tgtEl>
                                          <p:spTgt spid="4"/>
                                        </p:tgtEl>
                                      </p:cBhvr>
                                      <p:to x="100000" y="95000"/>
                                    </p:animScale>
                                    <p:animScale>
                                      <p:cBhvr>
                                        <p:cTn id="66" dur="166" decel="50000">
                                          <p:stCondLst>
                                            <p:cond delay="1834"/>
                                          </p:stCondLst>
                                        </p:cTn>
                                        <p:tgtEl>
                                          <p:spTgt spid="4"/>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80">
                                          <p:stCondLst>
                                            <p:cond delay="0"/>
                                          </p:stCondLst>
                                        </p:cTn>
                                        <p:tgtEl>
                                          <p:spTgt spid="13"/>
                                        </p:tgtEl>
                                      </p:cBhvr>
                                    </p:animEffect>
                                    <p:anim calcmode="lin" valueType="num">
                                      <p:cBhvr>
                                        <p:cTn id="7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7" dur="26">
                                          <p:stCondLst>
                                            <p:cond delay="650"/>
                                          </p:stCondLst>
                                        </p:cTn>
                                        <p:tgtEl>
                                          <p:spTgt spid="13"/>
                                        </p:tgtEl>
                                      </p:cBhvr>
                                      <p:to x="100000" y="60000"/>
                                    </p:animScale>
                                    <p:animScale>
                                      <p:cBhvr>
                                        <p:cTn id="78" dur="166" decel="50000">
                                          <p:stCondLst>
                                            <p:cond delay="676"/>
                                          </p:stCondLst>
                                        </p:cTn>
                                        <p:tgtEl>
                                          <p:spTgt spid="13"/>
                                        </p:tgtEl>
                                      </p:cBhvr>
                                      <p:to x="100000" y="100000"/>
                                    </p:animScale>
                                    <p:animScale>
                                      <p:cBhvr>
                                        <p:cTn id="79" dur="26">
                                          <p:stCondLst>
                                            <p:cond delay="1312"/>
                                          </p:stCondLst>
                                        </p:cTn>
                                        <p:tgtEl>
                                          <p:spTgt spid="13"/>
                                        </p:tgtEl>
                                      </p:cBhvr>
                                      <p:to x="100000" y="80000"/>
                                    </p:animScale>
                                    <p:animScale>
                                      <p:cBhvr>
                                        <p:cTn id="80" dur="166" decel="50000">
                                          <p:stCondLst>
                                            <p:cond delay="1338"/>
                                          </p:stCondLst>
                                        </p:cTn>
                                        <p:tgtEl>
                                          <p:spTgt spid="13"/>
                                        </p:tgtEl>
                                      </p:cBhvr>
                                      <p:to x="100000" y="100000"/>
                                    </p:animScale>
                                    <p:animScale>
                                      <p:cBhvr>
                                        <p:cTn id="81" dur="26">
                                          <p:stCondLst>
                                            <p:cond delay="1642"/>
                                          </p:stCondLst>
                                        </p:cTn>
                                        <p:tgtEl>
                                          <p:spTgt spid="13"/>
                                        </p:tgtEl>
                                      </p:cBhvr>
                                      <p:to x="100000" y="90000"/>
                                    </p:animScale>
                                    <p:animScale>
                                      <p:cBhvr>
                                        <p:cTn id="82" dur="166" decel="50000">
                                          <p:stCondLst>
                                            <p:cond delay="1668"/>
                                          </p:stCondLst>
                                        </p:cTn>
                                        <p:tgtEl>
                                          <p:spTgt spid="13"/>
                                        </p:tgtEl>
                                      </p:cBhvr>
                                      <p:to x="100000" y="100000"/>
                                    </p:animScale>
                                    <p:animScale>
                                      <p:cBhvr>
                                        <p:cTn id="83" dur="26">
                                          <p:stCondLst>
                                            <p:cond delay="1808"/>
                                          </p:stCondLst>
                                        </p:cTn>
                                        <p:tgtEl>
                                          <p:spTgt spid="13"/>
                                        </p:tgtEl>
                                      </p:cBhvr>
                                      <p:to x="100000" y="95000"/>
                                    </p:animScale>
                                    <p:animScale>
                                      <p:cBhvr>
                                        <p:cTn id="84" dur="166" decel="50000">
                                          <p:stCondLst>
                                            <p:cond delay="1834"/>
                                          </p:stCondLst>
                                        </p:cTn>
                                        <p:tgtEl>
                                          <p:spTgt spid="13"/>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580">
                                          <p:stCondLst>
                                            <p:cond delay="0"/>
                                          </p:stCondLst>
                                        </p:cTn>
                                        <p:tgtEl>
                                          <p:spTgt spid="7"/>
                                        </p:tgtEl>
                                      </p:cBhvr>
                                    </p:animEffect>
                                    <p:anim calcmode="lin" valueType="num">
                                      <p:cBhvr>
                                        <p:cTn id="8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3" dur="26">
                                          <p:stCondLst>
                                            <p:cond delay="650"/>
                                          </p:stCondLst>
                                        </p:cTn>
                                        <p:tgtEl>
                                          <p:spTgt spid="7"/>
                                        </p:tgtEl>
                                      </p:cBhvr>
                                      <p:to x="100000" y="60000"/>
                                    </p:animScale>
                                    <p:animScale>
                                      <p:cBhvr>
                                        <p:cTn id="94" dur="166" decel="50000">
                                          <p:stCondLst>
                                            <p:cond delay="676"/>
                                          </p:stCondLst>
                                        </p:cTn>
                                        <p:tgtEl>
                                          <p:spTgt spid="7"/>
                                        </p:tgtEl>
                                      </p:cBhvr>
                                      <p:to x="100000" y="100000"/>
                                    </p:animScale>
                                    <p:animScale>
                                      <p:cBhvr>
                                        <p:cTn id="95" dur="26">
                                          <p:stCondLst>
                                            <p:cond delay="1312"/>
                                          </p:stCondLst>
                                        </p:cTn>
                                        <p:tgtEl>
                                          <p:spTgt spid="7"/>
                                        </p:tgtEl>
                                      </p:cBhvr>
                                      <p:to x="100000" y="80000"/>
                                    </p:animScale>
                                    <p:animScale>
                                      <p:cBhvr>
                                        <p:cTn id="96" dur="166" decel="50000">
                                          <p:stCondLst>
                                            <p:cond delay="1338"/>
                                          </p:stCondLst>
                                        </p:cTn>
                                        <p:tgtEl>
                                          <p:spTgt spid="7"/>
                                        </p:tgtEl>
                                      </p:cBhvr>
                                      <p:to x="100000" y="100000"/>
                                    </p:animScale>
                                    <p:animScale>
                                      <p:cBhvr>
                                        <p:cTn id="97" dur="26">
                                          <p:stCondLst>
                                            <p:cond delay="1642"/>
                                          </p:stCondLst>
                                        </p:cTn>
                                        <p:tgtEl>
                                          <p:spTgt spid="7"/>
                                        </p:tgtEl>
                                      </p:cBhvr>
                                      <p:to x="100000" y="90000"/>
                                    </p:animScale>
                                    <p:animScale>
                                      <p:cBhvr>
                                        <p:cTn id="98" dur="166" decel="50000">
                                          <p:stCondLst>
                                            <p:cond delay="1668"/>
                                          </p:stCondLst>
                                        </p:cTn>
                                        <p:tgtEl>
                                          <p:spTgt spid="7"/>
                                        </p:tgtEl>
                                      </p:cBhvr>
                                      <p:to x="100000" y="100000"/>
                                    </p:animScale>
                                    <p:animScale>
                                      <p:cBhvr>
                                        <p:cTn id="99" dur="26">
                                          <p:stCondLst>
                                            <p:cond delay="1808"/>
                                          </p:stCondLst>
                                        </p:cTn>
                                        <p:tgtEl>
                                          <p:spTgt spid="7"/>
                                        </p:tgtEl>
                                      </p:cBhvr>
                                      <p:to x="100000" y="95000"/>
                                    </p:animScale>
                                    <p:animScale>
                                      <p:cBhvr>
                                        <p:cTn id="100" dur="166" decel="50000">
                                          <p:stCondLst>
                                            <p:cond delay="1834"/>
                                          </p:stCondLst>
                                        </p:cTn>
                                        <p:tgtEl>
                                          <p:spTgt spid="7"/>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grpId="0"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80">
                                          <p:stCondLst>
                                            <p:cond delay="0"/>
                                          </p:stCondLst>
                                        </p:cTn>
                                        <p:tgtEl>
                                          <p:spTgt spid="14"/>
                                        </p:tgtEl>
                                      </p:cBhvr>
                                    </p:animEffect>
                                    <p:anim calcmode="lin" valueType="num">
                                      <p:cBhvr>
                                        <p:cTn id="10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11" dur="26">
                                          <p:stCondLst>
                                            <p:cond delay="650"/>
                                          </p:stCondLst>
                                        </p:cTn>
                                        <p:tgtEl>
                                          <p:spTgt spid="14"/>
                                        </p:tgtEl>
                                      </p:cBhvr>
                                      <p:to x="100000" y="60000"/>
                                    </p:animScale>
                                    <p:animScale>
                                      <p:cBhvr>
                                        <p:cTn id="112" dur="166" decel="50000">
                                          <p:stCondLst>
                                            <p:cond delay="676"/>
                                          </p:stCondLst>
                                        </p:cTn>
                                        <p:tgtEl>
                                          <p:spTgt spid="14"/>
                                        </p:tgtEl>
                                      </p:cBhvr>
                                      <p:to x="100000" y="100000"/>
                                    </p:animScale>
                                    <p:animScale>
                                      <p:cBhvr>
                                        <p:cTn id="113" dur="26">
                                          <p:stCondLst>
                                            <p:cond delay="1312"/>
                                          </p:stCondLst>
                                        </p:cTn>
                                        <p:tgtEl>
                                          <p:spTgt spid="14"/>
                                        </p:tgtEl>
                                      </p:cBhvr>
                                      <p:to x="100000" y="80000"/>
                                    </p:animScale>
                                    <p:animScale>
                                      <p:cBhvr>
                                        <p:cTn id="114" dur="166" decel="50000">
                                          <p:stCondLst>
                                            <p:cond delay="1338"/>
                                          </p:stCondLst>
                                        </p:cTn>
                                        <p:tgtEl>
                                          <p:spTgt spid="14"/>
                                        </p:tgtEl>
                                      </p:cBhvr>
                                      <p:to x="100000" y="100000"/>
                                    </p:animScale>
                                    <p:animScale>
                                      <p:cBhvr>
                                        <p:cTn id="115" dur="26">
                                          <p:stCondLst>
                                            <p:cond delay="1642"/>
                                          </p:stCondLst>
                                        </p:cTn>
                                        <p:tgtEl>
                                          <p:spTgt spid="14"/>
                                        </p:tgtEl>
                                      </p:cBhvr>
                                      <p:to x="100000" y="90000"/>
                                    </p:animScale>
                                    <p:animScale>
                                      <p:cBhvr>
                                        <p:cTn id="116" dur="166" decel="50000">
                                          <p:stCondLst>
                                            <p:cond delay="1668"/>
                                          </p:stCondLst>
                                        </p:cTn>
                                        <p:tgtEl>
                                          <p:spTgt spid="14"/>
                                        </p:tgtEl>
                                      </p:cBhvr>
                                      <p:to x="100000" y="100000"/>
                                    </p:animScale>
                                    <p:animScale>
                                      <p:cBhvr>
                                        <p:cTn id="117" dur="26">
                                          <p:stCondLst>
                                            <p:cond delay="1808"/>
                                          </p:stCondLst>
                                        </p:cTn>
                                        <p:tgtEl>
                                          <p:spTgt spid="14"/>
                                        </p:tgtEl>
                                      </p:cBhvr>
                                      <p:to x="100000" y="95000"/>
                                    </p:animScale>
                                    <p:animScale>
                                      <p:cBhvr>
                                        <p:cTn id="118" dur="166" decel="50000">
                                          <p:stCondLst>
                                            <p:cond delay="1834"/>
                                          </p:stCondLst>
                                        </p:cTn>
                                        <p:tgtEl>
                                          <p:spTgt spid="14"/>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6"/>
                                        </p:tgtEl>
                                        <p:attrNameLst>
                                          <p:attrName>style.visibility</p:attrName>
                                        </p:attrNameLst>
                                      </p:cBhvr>
                                      <p:to>
                                        <p:strVal val="visible"/>
                                      </p:to>
                                    </p:set>
                                    <p:animEffect transition="in" filter="wipe(down)">
                                      <p:cBhvr>
                                        <p:cTn id="121" dur="580">
                                          <p:stCondLst>
                                            <p:cond delay="0"/>
                                          </p:stCondLst>
                                        </p:cTn>
                                        <p:tgtEl>
                                          <p:spTgt spid="6"/>
                                        </p:tgtEl>
                                      </p:cBhvr>
                                    </p:animEffect>
                                    <p:anim calcmode="lin" valueType="num">
                                      <p:cBhvr>
                                        <p:cTn id="1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27" dur="26">
                                          <p:stCondLst>
                                            <p:cond delay="650"/>
                                          </p:stCondLst>
                                        </p:cTn>
                                        <p:tgtEl>
                                          <p:spTgt spid="6"/>
                                        </p:tgtEl>
                                      </p:cBhvr>
                                      <p:to x="100000" y="60000"/>
                                    </p:animScale>
                                    <p:animScale>
                                      <p:cBhvr>
                                        <p:cTn id="128" dur="166" decel="50000">
                                          <p:stCondLst>
                                            <p:cond delay="676"/>
                                          </p:stCondLst>
                                        </p:cTn>
                                        <p:tgtEl>
                                          <p:spTgt spid="6"/>
                                        </p:tgtEl>
                                      </p:cBhvr>
                                      <p:to x="100000" y="100000"/>
                                    </p:animScale>
                                    <p:animScale>
                                      <p:cBhvr>
                                        <p:cTn id="129" dur="26">
                                          <p:stCondLst>
                                            <p:cond delay="1312"/>
                                          </p:stCondLst>
                                        </p:cTn>
                                        <p:tgtEl>
                                          <p:spTgt spid="6"/>
                                        </p:tgtEl>
                                      </p:cBhvr>
                                      <p:to x="100000" y="80000"/>
                                    </p:animScale>
                                    <p:animScale>
                                      <p:cBhvr>
                                        <p:cTn id="130" dur="166" decel="50000">
                                          <p:stCondLst>
                                            <p:cond delay="1338"/>
                                          </p:stCondLst>
                                        </p:cTn>
                                        <p:tgtEl>
                                          <p:spTgt spid="6"/>
                                        </p:tgtEl>
                                      </p:cBhvr>
                                      <p:to x="100000" y="100000"/>
                                    </p:animScale>
                                    <p:animScale>
                                      <p:cBhvr>
                                        <p:cTn id="131" dur="26">
                                          <p:stCondLst>
                                            <p:cond delay="1642"/>
                                          </p:stCondLst>
                                        </p:cTn>
                                        <p:tgtEl>
                                          <p:spTgt spid="6"/>
                                        </p:tgtEl>
                                      </p:cBhvr>
                                      <p:to x="100000" y="90000"/>
                                    </p:animScale>
                                    <p:animScale>
                                      <p:cBhvr>
                                        <p:cTn id="132" dur="166" decel="50000">
                                          <p:stCondLst>
                                            <p:cond delay="1668"/>
                                          </p:stCondLst>
                                        </p:cTn>
                                        <p:tgtEl>
                                          <p:spTgt spid="6"/>
                                        </p:tgtEl>
                                      </p:cBhvr>
                                      <p:to x="100000" y="100000"/>
                                    </p:animScale>
                                    <p:animScale>
                                      <p:cBhvr>
                                        <p:cTn id="133" dur="26">
                                          <p:stCondLst>
                                            <p:cond delay="1808"/>
                                          </p:stCondLst>
                                        </p:cTn>
                                        <p:tgtEl>
                                          <p:spTgt spid="6"/>
                                        </p:tgtEl>
                                      </p:cBhvr>
                                      <p:to x="100000" y="95000"/>
                                    </p:animScale>
                                    <p:animScale>
                                      <p:cBhvr>
                                        <p:cTn id="13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smtClean="0">
                <a:solidFill>
                  <a:srgbClr val="535353"/>
                </a:solidFill>
              </a:rPr>
              <a:t>/</a:t>
            </a:r>
            <a:r>
              <a:rPr lang="zh-CN" altLang="en-US" sz="4800" dirty="0">
                <a:solidFill>
                  <a:srgbClr val="535353"/>
                </a:solidFill>
              </a:rPr>
              <a:t>变量</a:t>
            </a:r>
            <a:r>
              <a:rPr lang="mr-IN" altLang="zh-CN" sz="4800" dirty="0" smtClean="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部署调度系统</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规范工作过程</a:t>
            </a:r>
            <a:r>
              <a:rPr lang="en-US" altLang="zh-CN" sz="4800" dirty="0">
                <a:solidFill>
                  <a:srgbClr val="535353"/>
                </a:solidFill>
              </a:rPr>
              <a:t>(</a:t>
            </a:r>
            <a:r>
              <a:rPr lang="zh-CN" altLang="en-US" sz="4800" dirty="0">
                <a:solidFill>
                  <a:srgbClr val="535353"/>
                </a:solidFill>
              </a:rPr>
              <a:t>开发规范</a:t>
            </a:r>
            <a:r>
              <a:rPr lang="en-US" altLang="zh-CN" sz="4800" dirty="0">
                <a:solidFill>
                  <a:srgbClr val="535353"/>
                </a:solidFill>
              </a:rPr>
              <a:t>+</a:t>
            </a:r>
            <a:r>
              <a:rPr lang="zh-CN" altLang="en-US" sz="4800" dirty="0">
                <a:solidFill>
                  <a:srgbClr val="535353"/>
                </a:solidFill>
              </a:rPr>
              <a:t>部署规范</a:t>
            </a:r>
            <a:r>
              <a:rPr lang="en-US" altLang="zh-CN" sz="4800" dirty="0">
                <a:solidFill>
                  <a:srgbClr val="535353"/>
                </a:solidFill>
              </a:rPr>
              <a:t>+</a:t>
            </a:r>
            <a:r>
              <a:rPr lang="zh-CN" altLang="en-US" sz="4800" dirty="0">
                <a:solidFill>
                  <a:srgbClr val="535353"/>
                </a:solidFill>
              </a:rPr>
              <a:t>工具使用</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实战一：</a:t>
            </a:r>
            <a:r>
              <a:rPr lang="en-US" altLang="zh-CN" sz="4800" dirty="0">
                <a:solidFill>
                  <a:srgbClr val="535353"/>
                </a:solidFill>
              </a:rPr>
              <a:t>ODS</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增量处理</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b="1" dirty="0">
                <a:solidFill>
                  <a:srgbClr val="535353"/>
                </a:solidFill>
              </a:rPr>
              <a:t>实战二：</a:t>
            </a:r>
            <a:r>
              <a:rPr lang="en-US" altLang="zh-CN" sz="4800" b="1" dirty="0">
                <a:solidFill>
                  <a:srgbClr val="535353"/>
                </a:solidFill>
              </a:rPr>
              <a:t>DIM</a:t>
            </a:r>
            <a:r>
              <a:rPr lang="zh-CN" altLang="en-US" sz="4800" b="1" dirty="0">
                <a:solidFill>
                  <a:srgbClr val="535353"/>
                </a:solidFill>
              </a:rPr>
              <a:t>开发案例</a:t>
            </a:r>
            <a:r>
              <a:rPr lang="en-US" altLang="zh-CN" sz="4800" b="1" dirty="0">
                <a:solidFill>
                  <a:srgbClr val="535353"/>
                </a:solidFill>
              </a:rPr>
              <a:t>(</a:t>
            </a:r>
            <a:r>
              <a:rPr lang="zh-CN" altLang="en-US" sz="4800" b="1" dirty="0">
                <a:solidFill>
                  <a:srgbClr val="535353"/>
                </a:solidFill>
              </a:rPr>
              <a:t>构建维度过程，</a:t>
            </a:r>
            <a:r>
              <a:rPr lang="en-US" altLang="zh-CN" sz="4800" b="1" dirty="0">
                <a:solidFill>
                  <a:srgbClr val="535353"/>
                </a:solidFill>
              </a:rPr>
              <a:t>UDF</a:t>
            </a:r>
            <a:r>
              <a:rPr lang="zh-CN" altLang="en-US" sz="4800" b="1" dirty="0">
                <a:solidFill>
                  <a:srgbClr val="535353"/>
                </a:solidFill>
              </a:rPr>
              <a:t>使用</a:t>
            </a:r>
            <a:r>
              <a:rPr lang="mr-IN" altLang="zh-CN" sz="4800" b="1" dirty="0">
                <a:solidFill>
                  <a:srgbClr val="535353"/>
                </a:solidFill>
              </a:rPr>
              <a:t>……</a:t>
            </a:r>
            <a:r>
              <a:rPr lang="en-US" altLang="zh-CN" sz="4800" b="1" dirty="0">
                <a:solidFill>
                  <a:srgbClr val="535353"/>
                </a:solidFill>
              </a:rPr>
              <a:t>)</a:t>
            </a:r>
            <a:endParaRPr lang="zh-CN" altLang="en-US" sz="4800" b="1" dirty="0">
              <a:solidFill>
                <a:srgbClr val="535353"/>
              </a:solidFill>
            </a:endParaRPr>
          </a:p>
          <a:p>
            <a:pPr>
              <a:lnSpc>
                <a:spcPct val="200000"/>
              </a:lnSpc>
              <a:buSzTx/>
              <a:buFont typeface="Wingdings" charset="2"/>
              <a:buChar char="l"/>
              <a:defRPr sz="4000">
                <a:solidFill>
                  <a:srgbClr val="535353"/>
                </a:solidFill>
              </a:defRPr>
            </a:pPr>
            <a:r>
              <a:rPr lang="zh-CN" altLang="en-US" sz="4800" dirty="0" smtClean="0"/>
              <a:t>实战三：</a:t>
            </a:r>
            <a:r>
              <a:rPr lang="en-US" altLang="zh-CN" sz="4800" dirty="0" smtClean="0"/>
              <a:t>DW</a:t>
            </a:r>
            <a:r>
              <a:rPr lang="zh-CN" altLang="en-US" sz="4800" dirty="0" smtClean="0"/>
              <a:t>开发案例</a:t>
            </a:r>
            <a:r>
              <a:rPr lang="en-US" altLang="zh-CN" sz="4800" dirty="0" smtClean="0"/>
              <a:t>(</a:t>
            </a:r>
            <a:r>
              <a:rPr lang="zh-CN" altLang="en-US" sz="4800" dirty="0" smtClean="0"/>
              <a:t>条件，并发</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49553562"/>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DIM</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构建维度过程，</a:t>
            </a:r>
            <a:r>
              <a:rPr lang="en-US" altLang="zh-CN" dirty="0" smtClean="0">
                <a:solidFill>
                  <a:schemeClr val="tx1">
                    <a:lumMod val="95000"/>
                    <a:lumOff val="5000"/>
                  </a:schemeClr>
                </a:solidFill>
              </a:rPr>
              <a:t>UDF</a:t>
            </a:r>
            <a:r>
              <a:rPr lang="zh-CN" altLang="en-US" dirty="0" smtClean="0">
                <a:solidFill>
                  <a:schemeClr val="tx1">
                    <a:lumMod val="95000"/>
                    <a:lumOff val="5000"/>
                  </a:schemeClr>
                </a:solidFill>
              </a:rPr>
              <a:t>使用</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49" y="2079602"/>
            <a:ext cx="20698503" cy="10618291"/>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维度表构建过程：</a:t>
            </a:r>
            <a:endParaRPr lang="en-US" altLang="zh-CN" dirty="0">
              <a:latin typeface="Microsoft YaHei" charset="-122"/>
              <a:ea typeface="Microsoft YaHei" charset="-122"/>
              <a:cs typeface="Microsoft YaHei" charset="-122"/>
            </a:endParaRPr>
          </a:p>
          <a:p>
            <a:pPr>
              <a:lnSpc>
                <a:spcPct val="150000"/>
              </a:lnSpc>
            </a:pP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）分析维度的业务</a:t>
            </a:r>
            <a:r>
              <a:rPr lang="zh-CN" altLang="en-US" dirty="0" smtClean="0">
                <a:latin typeface="Microsoft YaHei" charset="-122"/>
                <a:ea typeface="Microsoft YaHei" charset="-122"/>
                <a:cs typeface="Microsoft YaHei" charset="-122"/>
              </a:rPr>
              <a:t>主键，如客户维中的客户编码</a:t>
            </a:r>
            <a:r>
              <a:rPr lang="en-US" altLang="zh-CN" dirty="0" smtClean="0">
                <a:latin typeface="Microsoft YaHei" charset="-122"/>
                <a:ea typeface="Microsoft YaHei" charset="-122"/>
                <a:cs typeface="Microsoft YaHei" charset="-122"/>
              </a:rPr>
              <a:t>(CUSTOMER_CODE)</a:t>
            </a:r>
            <a:r>
              <a:rPr lang="zh-CN" altLang="en-US" dirty="0" smtClean="0">
                <a:latin typeface="Microsoft YaHei" charset="-122"/>
                <a:ea typeface="Microsoft YaHei" charset="-122"/>
                <a:cs typeface="Microsoft YaHei" charset="-122"/>
              </a:rPr>
              <a:t>、组织维中的组织编码</a:t>
            </a:r>
            <a:r>
              <a:rPr lang="en-US" altLang="zh-CN" dirty="0" smtClean="0">
                <a:latin typeface="Microsoft YaHei" charset="-122"/>
                <a:ea typeface="Microsoft YaHei" charset="-122"/>
                <a:cs typeface="Microsoft YaHei" charset="-122"/>
              </a:rPr>
              <a:t>(ORGANIZATION_CODE)</a:t>
            </a:r>
            <a:r>
              <a:rPr lang="zh-CN" altLang="en-US" dirty="0" smtClean="0">
                <a:latin typeface="Microsoft YaHei" charset="-122"/>
                <a:ea typeface="Microsoft YaHei" charset="-122"/>
                <a:cs typeface="Microsoft YaHei" charset="-122"/>
              </a:rPr>
              <a:t>等等</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）增量抽取</a:t>
            </a:r>
            <a:r>
              <a:rPr lang="zh-CN" altLang="en-US" dirty="0" smtClean="0">
                <a:latin typeface="Microsoft YaHei" charset="-122"/>
                <a:ea typeface="Microsoft YaHei" charset="-122"/>
                <a:cs typeface="Microsoft YaHei" charset="-122"/>
              </a:rPr>
              <a:t>，每天与目标维表做比较，并对新增</a:t>
            </a:r>
            <a:r>
              <a:rPr lang="zh-CN" altLang="en-US" dirty="0">
                <a:latin typeface="Microsoft YaHei" charset="-122"/>
                <a:ea typeface="Microsoft YaHei" charset="-122"/>
                <a:cs typeface="Microsoft YaHei" charset="-122"/>
              </a:rPr>
              <a:t>、修改和不变的</a:t>
            </a:r>
            <a:r>
              <a:rPr lang="zh-CN" altLang="en-US" dirty="0" smtClean="0">
                <a:latin typeface="Microsoft YaHei" charset="-122"/>
                <a:ea typeface="Microsoft YaHei" charset="-122"/>
                <a:cs typeface="Microsoft YaHei" charset="-122"/>
              </a:rPr>
              <a:t>数据作出相应的操作</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）设置代理键作为表的唯一标识（即维</a:t>
            </a:r>
            <a:r>
              <a:rPr lang="en-US" altLang="zh-CN" dirty="0" smtClean="0">
                <a:latin typeface="Microsoft YaHei" charset="-122"/>
                <a:ea typeface="Microsoft YaHei" charset="-122"/>
                <a:cs typeface="Microsoft YaHei" charset="-122"/>
              </a:rPr>
              <a:t>ID</a:t>
            </a:r>
            <a:r>
              <a:rPr lang="zh-CN" altLang="en-US" dirty="0" smtClean="0">
                <a:latin typeface="Microsoft YaHei" charset="-122"/>
                <a:ea typeface="Microsoft YaHei" charset="-122"/>
                <a:cs typeface="Microsoft YaHei" charset="-122"/>
              </a:rPr>
              <a:t>），一般用</a:t>
            </a:r>
            <a:r>
              <a:rPr lang="en-US" altLang="zh-CN" dirty="0" smtClean="0">
                <a:latin typeface="Microsoft YaHei" charset="-122"/>
                <a:ea typeface="Microsoft YaHei" charset="-122"/>
                <a:cs typeface="Microsoft YaHei" charset="-122"/>
              </a:rPr>
              <a:t>UDF</a:t>
            </a:r>
            <a:r>
              <a:rPr lang="zh-CN" altLang="en-US" dirty="0" smtClean="0">
                <a:latin typeface="Microsoft YaHei" charset="-122"/>
                <a:ea typeface="Microsoft YaHei" charset="-122"/>
                <a:cs typeface="Microsoft YaHei" charset="-122"/>
              </a:rPr>
              <a:t>自定义函数实现</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4</a:t>
            </a:r>
            <a:r>
              <a:rPr lang="zh-CN" altLang="en-US" dirty="0">
                <a:latin typeface="Microsoft YaHei" charset="-122"/>
                <a:ea typeface="Microsoft YaHei" charset="-122"/>
                <a:cs typeface="Microsoft YaHei" charset="-122"/>
              </a:rPr>
              <a:t>）每天备份当前的维度数据，以防出错时能及时</a:t>
            </a:r>
            <a:r>
              <a:rPr lang="zh-CN" altLang="en-US" dirty="0" smtClean="0">
                <a:latin typeface="Microsoft YaHei" charset="-122"/>
                <a:ea typeface="Microsoft YaHei" charset="-122"/>
                <a:cs typeface="Microsoft YaHei" charset="-122"/>
              </a:rPr>
              <a:t>恢复</a:t>
            </a:r>
            <a:endParaRPr lang="en-US" altLang="zh-CN" dirty="0" smtClean="0">
              <a:latin typeface="Microsoft YaHei" charset="-122"/>
              <a:ea typeface="Microsoft YaHei" charset="-122"/>
              <a:cs typeface="Microsoft YaHei" charset="-122"/>
            </a:endParaRPr>
          </a:p>
          <a:p>
            <a:pPr marL="571500" indent="-571500">
              <a:lnSpc>
                <a:spcPct val="150000"/>
              </a:lnSpc>
              <a:buFont typeface="Wingdings" charset="2"/>
              <a:buChar char="Ø"/>
            </a:pPr>
            <a:r>
              <a:rPr lang="en-US" altLang="zh-CN" sz="4800" b="1" dirty="0">
                <a:latin typeface="Microsoft YaHei" charset="-122"/>
                <a:ea typeface="Microsoft YaHei" charset="-122"/>
                <a:cs typeface="Microsoft YaHei" charset="-122"/>
              </a:rPr>
              <a:t>UDF</a:t>
            </a:r>
            <a:r>
              <a:rPr lang="zh-CN" altLang="en-US" sz="4800" b="1" dirty="0">
                <a:latin typeface="Microsoft YaHei" charset="-122"/>
                <a:ea typeface="Microsoft YaHei" charset="-122"/>
                <a:cs typeface="Microsoft YaHei" charset="-122"/>
              </a:rPr>
              <a:t>定义：</a:t>
            </a:r>
            <a:endParaRPr lang="en-US" altLang="zh-CN" sz="4800" b="1" dirty="0">
              <a:latin typeface="Microsoft YaHei" charset="-122"/>
              <a:ea typeface="Microsoft YaHei" charset="-122"/>
              <a:cs typeface="Microsoft YaHei" charset="-122"/>
            </a:endParaRPr>
          </a:p>
          <a:p>
            <a:pPr>
              <a:lnSpc>
                <a:spcPct val="150000"/>
              </a:lnSpc>
            </a:pPr>
            <a:r>
              <a:rPr lang="en-US" altLang="zh-CN" dirty="0">
                <a:latin typeface="Microsoft YaHei" charset="-122"/>
                <a:ea typeface="Microsoft YaHei" charset="-122"/>
                <a:cs typeface="Microsoft YaHei" charset="-122"/>
              </a:rPr>
              <a:t>Hive </a:t>
            </a:r>
            <a:r>
              <a:rPr lang="zh-CN" altLang="en-US" dirty="0">
                <a:latin typeface="Microsoft YaHei" charset="-122"/>
                <a:ea typeface="Microsoft YaHei" charset="-122"/>
                <a:cs typeface="Microsoft YaHei" charset="-122"/>
              </a:rPr>
              <a:t>的自定义主要分为 </a:t>
            </a:r>
            <a:r>
              <a:rPr lang="en-US" altLang="zh-CN" dirty="0">
                <a:latin typeface="Microsoft YaHei" charset="-122"/>
                <a:ea typeface="Microsoft YaHei" charset="-122"/>
                <a:cs typeface="Microsoft YaHei" charset="-122"/>
              </a:rPr>
              <a:t>3 </a:t>
            </a:r>
            <a:r>
              <a:rPr lang="zh-CN" altLang="en-US" dirty="0">
                <a:latin typeface="Microsoft YaHei" charset="-122"/>
                <a:ea typeface="Microsoft YaHei" charset="-122"/>
                <a:cs typeface="Microsoft YaHei" charset="-122"/>
              </a:rPr>
              <a:t>类，分别是 </a:t>
            </a:r>
            <a:r>
              <a:rPr lang="en-US" altLang="zh-CN" dirty="0">
                <a:latin typeface="Microsoft YaHei" charset="-122"/>
                <a:ea typeface="Microsoft YaHei" charset="-122"/>
                <a:cs typeface="Microsoft YaHei" charset="-122"/>
              </a:rPr>
              <a:t>UDF(</a:t>
            </a:r>
            <a:r>
              <a:rPr lang="zh-CN" altLang="en-US" dirty="0">
                <a:latin typeface="Microsoft YaHei" charset="-122"/>
                <a:ea typeface="Microsoft YaHei" charset="-122"/>
                <a:cs typeface="Microsoft YaHei" charset="-122"/>
              </a:rPr>
              <a:t>普通</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UDAF(</a:t>
            </a:r>
            <a:r>
              <a:rPr lang="zh-CN" altLang="en-US" dirty="0">
                <a:latin typeface="Microsoft YaHei" charset="-122"/>
                <a:ea typeface="Microsoft YaHei" charset="-122"/>
                <a:cs typeface="Microsoft YaHei" charset="-122"/>
              </a:rPr>
              <a:t>用户定义聚集函数</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和 </a:t>
            </a:r>
            <a:r>
              <a:rPr lang="en-US" altLang="zh-CN" dirty="0">
                <a:latin typeface="Microsoft YaHei" charset="-122"/>
                <a:ea typeface="Microsoft YaHei" charset="-122"/>
                <a:cs typeface="Microsoft YaHei" charset="-122"/>
              </a:rPr>
              <a:t>UDTF(</a:t>
            </a:r>
            <a:r>
              <a:rPr lang="zh-CN" altLang="en-US" dirty="0">
                <a:latin typeface="Microsoft YaHei" charset="-122"/>
                <a:ea typeface="Microsoft YaHei" charset="-122"/>
                <a:cs typeface="Microsoft YaHei" charset="-122"/>
              </a:rPr>
              <a:t>用户定义表生成函数</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 </a:t>
            </a:r>
          </a:p>
          <a:p>
            <a:pPr marL="742950" indent="-742950">
              <a:lnSpc>
                <a:spcPct val="150000"/>
              </a:lnSpc>
              <a:buAutoNum type="arabicParenR"/>
            </a:pPr>
            <a:r>
              <a:rPr lang="en-US" altLang="zh-CN" dirty="0">
                <a:latin typeface="Microsoft YaHei" charset="-122"/>
                <a:ea typeface="Microsoft YaHei" charset="-122"/>
                <a:cs typeface="Microsoft YaHei" charset="-122"/>
              </a:rPr>
              <a:t>UDF(</a:t>
            </a:r>
            <a:r>
              <a:rPr lang="zh-CN" altLang="en-US" dirty="0">
                <a:latin typeface="Microsoft YaHei" charset="-122"/>
                <a:ea typeface="Microsoft YaHei" charset="-122"/>
                <a:cs typeface="Microsoft YaHei" charset="-122"/>
              </a:rPr>
              <a:t>普通</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操作作用于单个数据行，产生一个数据行作为输出。</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数学函数，字符串函数等</a:t>
            </a:r>
            <a:r>
              <a:rPr lang="en-US" altLang="zh-CN" dirty="0">
                <a:latin typeface="Microsoft YaHei" charset="-122"/>
                <a:ea typeface="Microsoft YaHei" charset="-122"/>
                <a:cs typeface="Microsoft YaHei" charset="-122"/>
              </a:rPr>
              <a:t>)  </a:t>
            </a:r>
          </a:p>
          <a:p>
            <a:pPr marL="742950" indent="-742950">
              <a:lnSpc>
                <a:spcPct val="150000"/>
              </a:lnSpc>
              <a:buAutoNum type="arabicParenR"/>
            </a:pPr>
            <a:r>
              <a:rPr lang="en-US" altLang="zh-CN" dirty="0">
                <a:latin typeface="Microsoft YaHei" charset="-122"/>
                <a:ea typeface="Microsoft YaHei" charset="-122"/>
                <a:cs typeface="Microsoft YaHei" charset="-122"/>
              </a:rPr>
              <a:t>UDAF(</a:t>
            </a:r>
            <a:r>
              <a:rPr lang="zh-CN" altLang="en-US" dirty="0">
                <a:latin typeface="Microsoft YaHei" charset="-122"/>
                <a:ea typeface="Microsoft YaHei" charset="-122"/>
                <a:cs typeface="Microsoft YaHei" charset="-122"/>
              </a:rPr>
              <a:t>用户定义聚集函数</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接收多个输入数据行，并产生一个输出数据行。</a:t>
            </a:r>
            <a:r>
              <a:rPr lang="en-US" altLang="zh-CN" dirty="0">
                <a:latin typeface="Microsoft YaHei" charset="-122"/>
                <a:ea typeface="Microsoft YaHei" charset="-122"/>
                <a:cs typeface="Microsoft YaHei" charset="-122"/>
              </a:rPr>
              <a:t>(count, max </a:t>
            </a:r>
            <a:r>
              <a:rPr lang="zh-CN" altLang="en-US" dirty="0">
                <a:latin typeface="Microsoft YaHei" charset="-122"/>
                <a:ea typeface="Microsoft YaHei" charset="-122"/>
                <a:cs typeface="Microsoft YaHei" charset="-122"/>
              </a:rPr>
              <a:t>等</a:t>
            </a:r>
            <a:r>
              <a:rPr lang="en-US" altLang="zh-CN" dirty="0">
                <a:latin typeface="Microsoft YaHei" charset="-122"/>
                <a:ea typeface="Microsoft YaHei" charset="-122"/>
                <a:cs typeface="Microsoft YaHei" charset="-122"/>
              </a:rPr>
              <a:t>) </a:t>
            </a:r>
          </a:p>
          <a:p>
            <a:pPr marL="742950" indent="-742950">
              <a:lnSpc>
                <a:spcPct val="150000"/>
              </a:lnSpc>
              <a:buAutoNum type="arabicParenR"/>
            </a:pPr>
            <a:r>
              <a:rPr lang="en-US" altLang="zh-CN" dirty="0">
                <a:latin typeface="Microsoft YaHei" charset="-122"/>
                <a:ea typeface="Microsoft YaHei" charset="-122"/>
                <a:cs typeface="Microsoft YaHei" charset="-122"/>
              </a:rPr>
              <a:t>UDTF(</a:t>
            </a:r>
            <a:r>
              <a:rPr lang="zh-CN" altLang="en-US" dirty="0">
                <a:latin typeface="Microsoft YaHei" charset="-122"/>
                <a:ea typeface="Microsoft YaHei" charset="-122"/>
                <a:cs typeface="Microsoft YaHei" charset="-122"/>
              </a:rPr>
              <a:t>用户定义表生成函数</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操作作用于单个数据行，并产生多个数据行即输入一行输出多行 </a:t>
            </a:r>
            <a:endParaRPr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5764627"/>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DIM</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构建维度过程，</a:t>
            </a:r>
            <a:r>
              <a:rPr lang="en-US" altLang="zh-CN" dirty="0" smtClean="0">
                <a:solidFill>
                  <a:schemeClr val="tx1">
                    <a:lumMod val="95000"/>
                    <a:lumOff val="5000"/>
                  </a:schemeClr>
                </a:solidFill>
              </a:rPr>
              <a:t>UDF</a:t>
            </a:r>
            <a:r>
              <a:rPr lang="zh-CN" altLang="en-US" dirty="0" smtClean="0">
                <a:solidFill>
                  <a:schemeClr val="tx1">
                    <a:lumMod val="95000"/>
                    <a:lumOff val="5000"/>
                  </a:schemeClr>
                </a:solidFill>
              </a:rPr>
              <a:t>使用</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50" y="1776036"/>
            <a:ext cx="21518303" cy="3323987"/>
          </a:xfrm>
          <a:prstGeom prst="rect">
            <a:avLst/>
          </a:prstGeom>
        </p:spPr>
        <p:txBody>
          <a:bodyPr wrap="square">
            <a:spAutoFit/>
          </a:bodyPr>
          <a:lstStyle/>
          <a:p>
            <a:pPr marL="742950" indent="-742950">
              <a:lnSpc>
                <a:spcPct val="150000"/>
              </a:lnSpc>
              <a:buFont typeface="Wingdings" charset="2"/>
              <a:buChar char="Ø"/>
            </a:pPr>
            <a:r>
              <a:rPr lang="en-US" altLang="zh-CN" sz="4000" b="1" dirty="0" smtClean="0">
                <a:latin typeface="Microsoft YaHei" charset="-122"/>
                <a:ea typeface="Microsoft YaHei" charset="-122"/>
                <a:cs typeface="Microsoft YaHei" charset="-122"/>
              </a:rPr>
              <a:t>JAVA</a:t>
            </a:r>
            <a:r>
              <a:rPr lang="zh-CN" altLang="en-US" sz="4000" b="1" dirty="0">
                <a:latin typeface="Microsoft YaHei" charset="-122"/>
                <a:ea typeface="Microsoft YaHei" charset="-122"/>
                <a:cs typeface="Microsoft YaHei" charset="-122"/>
              </a:rPr>
              <a:t>开发包名</a:t>
            </a:r>
            <a:r>
              <a:rPr lang="zh-CN" altLang="en-US" sz="4000" b="1" dirty="0" smtClean="0">
                <a:latin typeface="Microsoft YaHei" charset="-122"/>
                <a:ea typeface="Microsoft YaHei" charset="-122"/>
                <a:cs typeface="Microsoft YaHei" charset="-122"/>
              </a:rPr>
              <a:t>规范</a:t>
            </a:r>
            <a:endParaRPr lang="en-US" altLang="zh-CN" sz="4000" b="1"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函数开发过程中定义包名必须以 </a:t>
            </a:r>
            <a:r>
              <a:rPr lang="en-US" altLang="zh-CN" sz="3200" dirty="0" err="1" smtClean="0">
                <a:latin typeface="Microsoft YaHei" charset="-122"/>
                <a:ea typeface="Microsoft YaHei" charset="-122"/>
                <a:cs typeface="Microsoft YaHei" charset="-122"/>
              </a:rPr>
              <a:t>com.midea.kepler.gyro.hive.udf</a:t>
            </a:r>
            <a:r>
              <a:rPr lang="en-US" altLang="zh-CN"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com.midea.kepler.gyro.hive</a:t>
            </a:r>
            <a:r>
              <a:rPr lang="en-US" altLang="zh-CN" sz="3200" dirty="0" smtClean="0">
                <a:latin typeface="Microsoft YaHei" charset="-122"/>
                <a:ea typeface="Microsoft YaHei" charset="-122"/>
                <a:cs typeface="Microsoft YaHei" charset="-122"/>
              </a:rPr>
              <a:t>.*</a:t>
            </a:r>
            <a:r>
              <a:rPr lang="zh-CN" altLang="en-US" sz="3200" dirty="0" smtClean="0">
                <a:latin typeface="Microsoft YaHei" charset="-122"/>
                <a:ea typeface="Microsoft YaHei" charset="-122"/>
                <a:cs typeface="Microsoft YaHei" charset="-122"/>
              </a:rPr>
              <a:t>开头，统 一命名规范（可根据具体规则定义） </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例子：</a:t>
            </a:r>
            <a:r>
              <a:rPr lang="en-US" altLang="zh-CN" sz="3200" dirty="0"/>
              <a:t> create temporary function </a:t>
            </a:r>
            <a:r>
              <a:rPr lang="en-US" altLang="zh-CN" sz="3200" dirty="0" err="1"/>
              <a:t>UniqueID</a:t>
            </a:r>
            <a:r>
              <a:rPr lang="en-US" altLang="zh-CN" sz="3200" dirty="0"/>
              <a:t> as "</a:t>
            </a:r>
            <a:r>
              <a:rPr lang="en-US" altLang="zh-CN" sz="3200" dirty="0" err="1" smtClean="0"/>
              <a:t>com.midea.kepler.gyro.hive.udf.UniqueID</a:t>
            </a:r>
            <a:r>
              <a:rPr lang="en-US" altLang="zh-CN" sz="3200" dirty="0" smtClean="0"/>
              <a:t>”</a:t>
            </a:r>
          </a:p>
        </p:txBody>
      </p:sp>
      <p:pic>
        <p:nvPicPr>
          <p:cNvPr id="3" name="图片 2"/>
          <p:cNvPicPr>
            <a:picLocks noChangeAspect="1"/>
          </p:cNvPicPr>
          <p:nvPr/>
        </p:nvPicPr>
        <p:blipFill>
          <a:blip r:embed="rId3"/>
          <a:stretch>
            <a:fillRect/>
          </a:stretch>
        </p:blipFill>
        <p:spPr>
          <a:xfrm>
            <a:off x="3196213" y="5100023"/>
            <a:ext cx="14586461" cy="5318087"/>
          </a:xfrm>
          <a:prstGeom prst="rect">
            <a:avLst/>
          </a:prstGeom>
        </p:spPr>
      </p:pic>
      <p:sp>
        <p:nvSpPr>
          <p:cNvPr id="5" name="矩形 4"/>
          <p:cNvSpPr/>
          <p:nvPr/>
        </p:nvSpPr>
        <p:spPr>
          <a:xfrm>
            <a:off x="886150" y="10233444"/>
            <a:ext cx="21910156" cy="3508653"/>
          </a:xfrm>
          <a:prstGeom prst="rect">
            <a:avLst/>
          </a:prstGeom>
        </p:spPr>
        <p:txBody>
          <a:bodyPr wrap="square">
            <a:spAutoFit/>
          </a:bodyPr>
          <a:lstStyle/>
          <a:p>
            <a:pPr marL="742950" indent="-742950">
              <a:lnSpc>
                <a:spcPct val="150000"/>
              </a:lnSpc>
              <a:buFont typeface="Wingdings" charset="2"/>
              <a:buChar char="Ø"/>
            </a:pPr>
            <a:r>
              <a:rPr lang="en-US" altLang="zh-CN" sz="4000" b="1" dirty="0" smtClean="0">
                <a:latin typeface="Microsoft YaHei" charset="-122"/>
                <a:ea typeface="Microsoft YaHei" charset="-122"/>
                <a:cs typeface="Microsoft YaHei" charset="-122"/>
              </a:rPr>
              <a:t>UDF</a:t>
            </a:r>
            <a:r>
              <a:rPr lang="zh-CN" altLang="en-US" sz="4000" b="1" dirty="0" smtClean="0">
                <a:latin typeface="Microsoft YaHei" charset="-122"/>
                <a:ea typeface="Microsoft YaHei" charset="-122"/>
                <a:cs typeface="Microsoft YaHei" charset="-122"/>
              </a:rPr>
              <a:t>开发步骤</a:t>
            </a:r>
            <a:endParaRPr lang="en-US" altLang="zh-CN" sz="4000" b="1" dirty="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）必须继承</a:t>
            </a:r>
            <a:r>
              <a:rPr lang="en-US" altLang="zh-CN" dirty="0" err="1" smtClean="0">
                <a:latin typeface="Microsoft YaHei" charset="-122"/>
                <a:ea typeface="Microsoft YaHei" charset="-122"/>
                <a:cs typeface="Microsoft YaHei" charset="-122"/>
              </a:rPr>
              <a:t>org.apche.hadoop.hive.ql.exec.UDF</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）必须实现</a:t>
            </a:r>
            <a:r>
              <a:rPr lang="en-US" altLang="zh-CN" dirty="0" smtClean="0">
                <a:latin typeface="Microsoft YaHei" charset="-122"/>
                <a:ea typeface="Microsoft YaHei" charset="-122"/>
                <a:cs typeface="Microsoft YaHei" charset="-122"/>
              </a:rPr>
              <a:t>evaluate</a:t>
            </a:r>
            <a:r>
              <a:rPr lang="zh-CN" altLang="en-US" dirty="0" smtClean="0">
                <a:latin typeface="Microsoft YaHei" charset="-122"/>
                <a:ea typeface="Microsoft YaHei" charset="-122"/>
                <a:cs typeface="Microsoft YaHei" charset="-122"/>
              </a:rPr>
              <a:t>函数，</a:t>
            </a:r>
            <a:r>
              <a:rPr lang="en-US" altLang="zh-CN" dirty="0" err="1" smtClean="0">
                <a:latin typeface="Microsoft YaHei" charset="-122"/>
                <a:ea typeface="Microsoft YaHei" charset="-122"/>
                <a:cs typeface="Microsoft YaHei" charset="-122"/>
              </a:rPr>
              <a:t>evalute</a:t>
            </a:r>
            <a:r>
              <a:rPr lang="zh-CN" altLang="en-US" dirty="0" smtClean="0">
                <a:latin typeface="Microsoft YaHei" charset="-122"/>
                <a:ea typeface="Microsoft YaHei" charset="-122"/>
                <a:cs typeface="Microsoft YaHei" charset="-122"/>
              </a:rPr>
              <a:t>函数支持重载</a:t>
            </a:r>
            <a:endParaRPr lang="en-US" altLang="zh-CN" dirty="0" smtClean="0">
              <a:latin typeface="Microsoft YaHei" charset="-122"/>
              <a:ea typeface="Microsoft YaHei" charset="-122"/>
              <a:cs typeface="Microsoft YaHei" charset="-122"/>
            </a:endParaRPr>
          </a:p>
          <a:p>
            <a:pPr>
              <a:lnSpc>
                <a:spcPct val="150000"/>
              </a:lnSpc>
            </a:pP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）详细代码请查看：</a:t>
            </a:r>
            <a:r>
              <a:rPr lang="en-US" altLang="zh-CN" dirty="0">
                <a:latin typeface="Microsoft YaHei" charset="-122"/>
                <a:ea typeface="Microsoft YaHei" charset="-122"/>
                <a:cs typeface="Microsoft YaHei" charset="-122"/>
              </a:rPr>
              <a:t>/user/hive/</a:t>
            </a:r>
            <a:r>
              <a:rPr lang="en-US" altLang="zh-CN" dirty="0" err="1">
                <a:latin typeface="Microsoft YaHei" charset="-122"/>
                <a:ea typeface="Microsoft YaHei" charset="-122"/>
                <a:cs typeface="Microsoft YaHei" charset="-122"/>
              </a:rPr>
              <a:t>gene_wid.java</a:t>
            </a:r>
            <a:endParaRPr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080785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smtClean="0">
                <a:solidFill>
                  <a:srgbClr val="535353"/>
                </a:solidFill>
              </a:rPr>
              <a:t>/</a:t>
            </a:r>
            <a:r>
              <a:rPr lang="zh-CN" altLang="en-US" sz="4800" dirty="0">
                <a:solidFill>
                  <a:srgbClr val="535353"/>
                </a:solidFill>
              </a:rPr>
              <a:t>变量</a:t>
            </a:r>
            <a:r>
              <a:rPr lang="mr-IN" altLang="zh-CN" sz="4800" dirty="0" smtClean="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部署调度系统</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规范工作过程</a:t>
            </a:r>
            <a:r>
              <a:rPr lang="en-US" altLang="zh-CN" sz="4800" dirty="0">
                <a:solidFill>
                  <a:srgbClr val="535353"/>
                </a:solidFill>
              </a:rPr>
              <a:t>(</a:t>
            </a:r>
            <a:r>
              <a:rPr lang="zh-CN" altLang="en-US" sz="4800" dirty="0">
                <a:solidFill>
                  <a:srgbClr val="535353"/>
                </a:solidFill>
              </a:rPr>
              <a:t>开发规范</a:t>
            </a:r>
            <a:r>
              <a:rPr lang="en-US" altLang="zh-CN" sz="4800" dirty="0">
                <a:solidFill>
                  <a:srgbClr val="535353"/>
                </a:solidFill>
              </a:rPr>
              <a:t>+</a:t>
            </a:r>
            <a:r>
              <a:rPr lang="zh-CN" altLang="en-US" sz="4800" dirty="0">
                <a:solidFill>
                  <a:srgbClr val="535353"/>
                </a:solidFill>
              </a:rPr>
              <a:t>部署规范</a:t>
            </a:r>
            <a:r>
              <a:rPr lang="en-US" altLang="zh-CN" sz="4800" dirty="0">
                <a:solidFill>
                  <a:srgbClr val="535353"/>
                </a:solidFill>
              </a:rPr>
              <a:t>+</a:t>
            </a:r>
            <a:r>
              <a:rPr lang="zh-CN" altLang="en-US" sz="4800" dirty="0">
                <a:solidFill>
                  <a:srgbClr val="535353"/>
                </a:solidFill>
              </a:rPr>
              <a:t>工具使用</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实战一：</a:t>
            </a:r>
            <a:r>
              <a:rPr lang="en-US" altLang="zh-CN" sz="4800" dirty="0">
                <a:solidFill>
                  <a:srgbClr val="535353"/>
                </a:solidFill>
              </a:rPr>
              <a:t>ODS</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增量处理</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实战二：</a:t>
            </a:r>
            <a:r>
              <a:rPr lang="en-US" altLang="zh-CN" sz="4800" dirty="0">
                <a:solidFill>
                  <a:srgbClr val="535353"/>
                </a:solidFill>
              </a:rPr>
              <a:t>DIM</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构建维度过程，</a:t>
            </a:r>
            <a:r>
              <a:rPr lang="en-US" altLang="zh-CN" sz="4800" dirty="0">
                <a:solidFill>
                  <a:srgbClr val="535353"/>
                </a:solidFill>
              </a:rPr>
              <a:t>UDF</a:t>
            </a:r>
            <a:r>
              <a:rPr lang="zh-CN" altLang="en-US" sz="4800" dirty="0">
                <a:solidFill>
                  <a:srgbClr val="535353"/>
                </a:solidFill>
              </a:rPr>
              <a:t>使用</a:t>
            </a:r>
            <a:r>
              <a:rPr lang="mr-IN" altLang="zh-CN" sz="4800" dirty="0">
                <a:solidFill>
                  <a:srgbClr val="535353"/>
                </a:solidFill>
              </a:rPr>
              <a:t>……</a:t>
            </a:r>
            <a:r>
              <a:rPr lang="en-US" altLang="zh-CN" sz="4800" dirty="0">
                <a:solidFill>
                  <a:srgbClr val="535353"/>
                </a:solidFill>
              </a:rPr>
              <a:t>)</a:t>
            </a:r>
            <a:endParaRPr lang="zh-CN" altLang="en-US" sz="4800" dirty="0">
              <a:solidFill>
                <a:srgbClr val="535353"/>
              </a:solidFill>
            </a:endParaRPr>
          </a:p>
          <a:p>
            <a:pPr>
              <a:lnSpc>
                <a:spcPct val="200000"/>
              </a:lnSpc>
              <a:buSzTx/>
              <a:buFont typeface="Wingdings" charset="2"/>
              <a:buChar char="l"/>
              <a:defRPr sz="4000">
                <a:solidFill>
                  <a:srgbClr val="535353"/>
                </a:solidFill>
              </a:defRPr>
            </a:pPr>
            <a:r>
              <a:rPr lang="zh-CN" altLang="en-US" sz="4800" b="1" dirty="0">
                <a:solidFill>
                  <a:srgbClr val="535353"/>
                </a:solidFill>
              </a:rPr>
              <a:t>实战三：</a:t>
            </a:r>
            <a:r>
              <a:rPr lang="en-US" altLang="zh-CN" sz="4800" b="1" dirty="0">
                <a:solidFill>
                  <a:srgbClr val="535353"/>
                </a:solidFill>
              </a:rPr>
              <a:t>DW</a:t>
            </a:r>
            <a:r>
              <a:rPr lang="zh-CN" altLang="en-US" sz="4800" b="1" dirty="0">
                <a:solidFill>
                  <a:srgbClr val="535353"/>
                </a:solidFill>
              </a:rPr>
              <a:t>开发案例</a:t>
            </a:r>
            <a:r>
              <a:rPr lang="en-US" altLang="zh-CN" sz="4800" b="1" dirty="0">
                <a:solidFill>
                  <a:srgbClr val="535353"/>
                </a:solidFill>
              </a:rPr>
              <a:t>(</a:t>
            </a:r>
            <a:r>
              <a:rPr lang="zh-CN" altLang="en-US" sz="4800" b="1" dirty="0">
                <a:solidFill>
                  <a:srgbClr val="535353"/>
                </a:solidFill>
              </a:rPr>
              <a:t>条件，并发</a:t>
            </a:r>
            <a:r>
              <a:rPr lang="mr-IN" altLang="zh-CN" sz="4800" b="1" dirty="0">
                <a:solidFill>
                  <a:srgbClr val="535353"/>
                </a:solidFill>
              </a:rPr>
              <a:t>……</a:t>
            </a:r>
            <a:r>
              <a:rPr lang="en-US" altLang="zh-CN" sz="4800" b="1" dirty="0">
                <a:solidFill>
                  <a:srgbClr val="535353"/>
                </a:solidFill>
              </a:rPr>
              <a:t>)</a:t>
            </a:r>
            <a:endParaRPr lang="zh-CN" altLang="en-US" sz="4800" b="1" dirty="0">
              <a:solidFill>
                <a:srgbClr val="535353"/>
              </a:solidFill>
            </a:endParaRPr>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3464845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DW</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条件、并发</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50" y="1776036"/>
            <a:ext cx="21518303" cy="5447645"/>
          </a:xfrm>
          <a:prstGeom prst="rect">
            <a:avLst/>
          </a:prstGeom>
        </p:spPr>
        <p:txBody>
          <a:bodyPr wrap="square">
            <a:spAutoFit/>
          </a:bodyPr>
          <a:lstStyle/>
          <a:p>
            <a:pPr marL="742950" indent="-742950">
              <a:lnSpc>
                <a:spcPct val="150000"/>
              </a:lnSpc>
              <a:buFont typeface="Wingdings" charset="2"/>
              <a:buChar char="Ø"/>
            </a:pPr>
            <a:r>
              <a:rPr lang="zh-CN" altLang="en-US" sz="4000" b="1" dirty="0" smtClean="0">
                <a:latin typeface="Microsoft YaHei" charset="-122"/>
                <a:ea typeface="Microsoft YaHei" charset="-122"/>
                <a:cs typeface="Microsoft YaHei" charset="-122"/>
              </a:rPr>
              <a:t>条件语句</a:t>
            </a:r>
            <a:endParaRPr lang="en-US" altLang="zh-CN" sz="4000" b="1"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条件语句大家都很熟悉，常用的条件语句有：</a:t>
            </a:r>
            <a:r>
              <a:rPr lang="en-US" altLang="zh-CN" sz="3200" dirty="0" smtClean="0">
                <a:latin typeface="Microsoft YaHei" charset="-122"/>
                <a:ea typeface="Microsoft YaHei" charset="-122"/>
                <a:cs typeface="Microsoft YaHei" charset="-122"/>
              </a:rPr>
              <a:t>where</a:t>
            </a:r>
            <a:r>
              <a:rPr lang="zh-CN" altLang="en-US" sz="3200" dirty="0" smtClean="0">
                <a:latin typeface="Microsoft YaHei" charset="-122"/>
                <a:ea typeface="Microsoft YaHei" charset="-122"/>
                <a:cs typeface="Microsoft YaHei" charset="-122"/>
              </a:rPr>
              <a:t>、</a:t>
            </a:r>
            <a:r>
              <a:rPr lang="en-US" altLang="zh-CN" sz="3200" dirty="0" smtClean="0">
                <a:latin typeface="Microsoft YaHei" charset="-122"/>
                <a:ea typeface="Microsoft YaHei" charset="-122"/>
                <a:cs typeface="Microsoft YaHei" charset="-122"/>
              </a:rPr>
              <a:t>case</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when</a:t>
            </a:r>
            <a:r>
              <a:rPr lang="zh-CN" altLang="en-US" sz="3200" dirty="0" smtClean="0">
                <a:latin typeface="Microsoft YaHei" charset="-122"/>
                <a:ea typeface="Microsoft YaHei" charset="-122"/>
                <a:cs typeface="Microsoft YaHei" charset="-122"/>
              </a:rPr>
              <a:t>等等</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①</a:t>
            </a:r>
            <a:r>
              <a:rPr lang="en-US" altLang="zh-CN" sz="3200" dirty="0" smtClean="0">
                <a:latin typeface="Microsoft YaHei" charset="-122"/>
                <a:ea typeface="Microsoft YaHei" charset="-122"/>
                <a:cs typeface="Microsoft YaHei" charset="-122"/>
              </a:rPr>
              <a:t>where</a:t>
            </a:r>
            <a:r>
              <a:rPr lang="zh-CN" altLang="en-US" sz="3200" dirty="0" smtClean="0">
                <a:latin typeface="Microsoft YaHei" charset="-122"/>
                <a:ea typeface="Microsoft YaHei" charset="-122"/>
                <a:cs typeface="Microsoft YaHei" charset="-122"/>
              </a:rPr>
              <a:t>字句</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a:latin typeface="Microsoft YaHei" charset="-122"/>
                <a:ea typeface="Microsoft YaHei" charset="-122"/>
                <a:cs typeface="Microsoft YaHei" charset="-122"/>
              </a:rPr>
              <a:t> </a:t>
            </a:r>
            <a:r>
              <a:rPr lang="zh-CN" altLang="en-US" sz="3200" dirty="0" smtClean="0">
                <a:latin typeface="Microsoft YaHei" charset="-122"/>
                <a:ea typeface="Microsoft YaHei" charset="-122"/>
                <a:cs typeface="Microsoft YaHei" charset="-122"/>
              </a:rPr>
              <a:t>   例子：</a:t>
            </a:r>
            <a:r>
              <a:rPr lang="en-US" altLang="zh-CN" sz="3200" dirty="0" smtClean="0">
                <a:latin typeface="Microsoft YaHei" charset="-122"/>
                <a:ea typeface="Microsoft YaHei" charset="-122"/>
                <a:cs typeface="Microsoft YaHei" charset="-122"/>
              </a:rPr>
              <a:t>SELECT</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A.a</a:t>
            </a:r>
            <a:r>
              <a:rPr lang="zh-CN" altLang="en-US" sz="3200" dirty="0" smtClean="0">
                <a:latin typeface="Microsoft YaHei" charset="-122"/>
                <a:ea typeface="Microsoft YaHei" charset="-122"/>
                <a:cs typeface="Microsoft YaHei" charset="-122"/>
              </a:rPr>
              <a:t>，</a:t>
            </a:r>
            <a:r>
              <a:rPr lang="en-US" altLang="zh-CN" sz="3200" dirty="0" err="1" smtClean="0">
                <a:latin typeface="Microsoft YaHei" charset="-122"/>
                <a:ea typeface="Microsoft YaHei" charset="-122"/>
                <a:cs typeface="Microsoft YaHei" charset="-122"/>
              </a:rPr>
              <a:t>B.b</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FROM</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A,B</a:t>
            </a:r>
            <a:r>
              <a:rPr lang="zh-CN" altLang="en-US" sz="3200" dirty="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WHERE</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A.a</a:t>
            </a:r>
            <a:r>
              <a:rPr lang="en-US" altLang="zh-CN" sz="3200" dirty="0" smtClean="0">
                <a:latin typeface="Microsoft YaHei" charset="-122"/>
                <a:ea typeface="Microsoft YaHei" charset="-122"/>
                <a:cs typeface="Microsoft YaHei" charset="-122"/>
              </a:rPr>
              <a:t>=</a:t>
            </a:r>
            <a:r>
              <a:rPr lang="en-US" altLang="zh-CN" sz="3200" dirty="0" err="1" smtClean="0">
                <a:latin typeface="Microsoft YaHei" charset="-122"/>
                <a:ea typeface="Microsoft YaHei" charset="-122"/>
                <a:cs typeface="Microsoft YaHei" charset="-122"/>
              </a:rPr>
              <a:t>B.a</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AND</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B.b</a:t>
            </a:r>
            <a:r>
              <a:rPr lang="en-US" altLang="zh-CN" sz="3200" dirty="0" smtClean="0">
                <a:latin typeface="Microsoft YaHei" charset="-122"/>
                <a:ea typeface="Microsoft YaHei" charset="-122"/>
                <a:cs typeface="Microsoft YaHei" charset="-122"/>
              </a:rPr>
              <a:t>&gt;0</a:t>
            </a:r>
          </a:p>
          <a:p>
            <a:pPr>
              <a:lnSpc>
                <a:spcPct val="150000"/>
              </a:lnSpc>
            </a:pPr>
            <a:r>
              <a:rPr lang="zh-CN" altLang="en-US" sz="3200" dirty="0">
                <a:latin typeface="Microsoft YaHei" charset="-122"/>
                <a:ea typeface="Microsoft YaHei" charset="-122"/>
                <a:cs typeface="Microsoft YaHei" charset="-122"/>
              </a:rPr>
              <a:t> </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HIVE</a:t>
            </a:r>
            <a:r>
              <a:rPr lang="zh-CN" altLang="en-US" sz="3200" dirty="0" smtClean="0">
                <a:latin typeface="Microsoft YaHei" charset="-122"/>
                <a:ea typeface="Microsoft YaHei" charset="-122"/>
                <a:cs typeface="Microsoft YaHei" charset="-122"/>
              </a:rPr>
              <a:t>中写法：</a:t>
            </a:r>
            <a:r>
              <a:rPr lang="en-US" altLang="zh-CN" sz="3200" dirty="0" smtClean="0">
                <a:latin typeface="Microsoft YaHei" charset="-122"/>
                <a:ea typeface="Microsoft YaHei" charset="-122"/>
                <a:cs typeface="Microsoft YaHei" charset="-122"/>
              </a:rPr>
              <a:t>SELECT</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A.a</a:t>
            </a:r>
            <a:r>
              <a:rPr lang="zh-CN" altLang="en-US" sz="3200" dirty="0" smtClean="0">
                <a:latin typeface="Microsoft YaHei" charset="-122"/>
                <a:ea typeface="Microsoft YaHei" charset="-122"/>
                <a:cs typeface="Microsoft YaHei" charset="-122"/>
              </a:rPr>
              <a:t>，</a:t>
            </a:r>
            <a:r>
              <a:rPr lang="en-US" altLang="zh-CN" sz="3200" dirty="0" err="1" smtClean="0">
                <a:latin typeface="Microsoft YaHei" charset="-122"/>
                <a:ea typeface="Microsoft YaHei" charset="-122"/>
                <a:cs typeface="Microsoft YaHei" charset="-122"/>
              </a:rPr>
              <a:t>B.b</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FROM</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A</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JOIN</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B</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ON</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A.a</a:t>
            </a:r>
            <a:r>
              <a:rPr lang="en-US" altLang="zh-CN" sz="3200" dirty="0" smtClean="0">
                <a:latin typeface="Microsoft YaHei" charset="-122"/>
                <a:ea typeface="Microsoft YaHei" charset="-122"/>
                <a:cs typeface="Microsoft YaHei" charset="-122"/>
              </a:rPr>
              <a:t>=</a:t>
            </a:r>
            <a:r>
              <a:rPr lang="en-US" altLang="zh-CN" sz="3200" dirty="0" err="1" smtClean="0">
                <a:latin typeface="Microsoft YaHei" charset="-122"/>
                <a:ea typeface="Microsoft YaHei" charset="-122"/>
                <a:cs typeface="Microsoft YaHei" charset="-122"/>
              </a:rPr>
              <a:t>B.a</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WHERE</a:t>
            </a:r>
            <a:r>
              <a:rPr lang="zh-CN" altLang="en-US" sz="3200" dirty="0" smtClean="0">
                <a:latin typeface="Microsoft YaHei" charset="-122"/>
                <a:ea typeface="Microsoft YaHei" charset="-122"/>
                <a:cs typeface="Microsoft YaHei" charset="-122"/>
              </a:rPr>
              <a:t> </a:t>
            </a:r>
            <a:r>
              <a:rPr lang="en-US" altLang="zh-CN" sz="3200" dirty="0" err="1" smtClean="0">
                <a:latin typeface="Microsoft YaHei" charset="-122"/>
                <a:ea typeface="Microsoft YaHei" charset="-122"/>
                <a:cs typeface="Microsoft YaHei" charset="-122"/>
              </a:rPr>
              <a:t>B.b</a:t>
            </a:r>
            <a:r>
              <a:rPr lang="en-US" altLang="zh-CN" sz="3200" dirty="0" smtClean="0">
                <a:latin typeface="Microsoft YaHei" charset="-122"/>
                <a:ea typeface="Microsoft YaHei" charset="-122"/>
                <a:cs typeface="Microsoft YaHei" charset="-122"/>
              </a:rPr>
              <a:t>&gt;0</a:t>
            </a:r>
          </a:p>
          <a:p>
            <a:pPr>
              <a:lnSpc>
                <a:spcPct val="150000"/>
              </a:lnSpc>
            </a:pPr>
            <a:r>
              <a:rPr lang="zh-CN" altLang="en-US" sz="3200" dirty="0" smtClean="0">
                <a:latin typeface="Microsoft YaHei" charset="-122"/>
                <a:ea typeface="Microsoft YaHei" charset="-122"/>
                <a:cs typeface="Microsoft YaHei" charset="-122"/>
              </a:rPr>
              <a:t>解析：例子中的写法在</a:t>
            </a:r>
            <a:r>
              <a:rPr lang="en-US" altLang="zh-CN" sz="3200" dirty="0" smtClean="0">
                <a:latin typeface="Microsoft YaHei" charset="-122"/>
                <a:ea typeface="Microsoft YaHei" charset="-122"/>
                <a:cs typeface="Microsoft YaHei" charset="-122"/>
              </a:rPr>
              <a:t>hive</a:t>
            </a:r>
            <a:r>
              <a:rPr lang="zh-CN" altLang="en-US" sz="3200" dirty="0" smtClean="0">
                <a:latin typeface="Microsoft YaHei" charset="-122"/>
                <a:ea typeface="Microsoft YaHei" charset="-122"/>
                <a:cs typeface="Microsoft YaHei" charset="-122"/>
              </a:rPr>
              <a:t>中会导致笛卡尔积，而笛卡尔积只有一个</a:t>
            </a:r>
            <a:r>
              <a:rPr lang="en-US" altLang="zh-CN" sz="3200" dirty="0" smtClean="0">
                <a:latin typeface="Microsoft YaHei" charset="-122"/>
                <a:ea typeface="Microsoft YaHei" charset="-122"/>
                <a:cs typeface="Microsoft YaHei" charset="-122"/>
              </a:rPr>
              <a:t>reduce</a:t>
            </a:r>
            <a:r>
              <a:rPr lang="zh-CN" altLang="en-US" sz="3200" dirty="0" smtClean="0">
                <a:latin typeface="Microsoft YaHei" charset="-122"/>
                <a:ea typeface="Microsoft YaHei" charset="-122"/>
                <a:cs typeface="Microsoft YaHei" charset="-122"/>
              </a:rPr>
              <a:t>任务，会导致计算超慢，甚至可能计算不出导致节点挂掉</a:t>
            </a:r>
            <a:endParaRPr lang="en-US" altLang="zh-CN" sz="3200" dirty="0" smtClean="0">
              <a:latin typeface="Microsoft YaHei" charset="-122"/>
              <a:ea typeface="Microsoft YaHei" charset="-122"/>
              <a:cs typeface="Microsoft YaHei" charset="-122"/>
            </a:endParaRPr>
          </a:p>
        </p:txBody>
      </p:sp>
      <p:pic>
        <p:nvPicPr>
          <p:cNvPr id="7" name="图片 6"/>
          <p:cNvPicPr>
            <a:picLocks noChangeAspect="1"/>
          </p:cNvPicPr>
          <p:nvPr/>
        </p:nvPicPr>
        <p:blipFill>
          <a:blip r:embed="rId3"/>
          <a:stretch>
            <a:fillRect/>
          </a:stretch>
        </p:blipFill>
        <p:spPr>
          <a:xfrm>
            <a:off x="4198843" y="6681012"/>
            <a:ext cx="12727815" cy="6996888"/>
          </a:xfrm>
          <a:prstGeom prst="rect">
            <a:avLst/>
          </a:prstGeom>
        </p:spPr>
      </p:pic>
    </p:spTree>
    <p:extLst>
      <p:ext uri="{BB962C8B-B14F-4D97-AF65-F5344CB8AC3E}">
        <p14:creationId xmlns:p14="http://schemas.microsoft.com/office/powerpoint/2010/main" val="88275758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DW</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条件、并发</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50" y="1776036"/>
            <a:ext cx="23076509" cy="3231654"/>
          </a:xfrm>
          <a:prstGeom prst="rect">
            <a:avLst/>
          </a:prstGeom>
        </p:spPr>
        <p:txBody>
          <a:bodyPr wrap="square">
            <a:spAutoFit/>
          </a:bodyPr>
          <a:lstStyle/>
          <a:p>
            <a:pPr marL="742950" indent="-742950">
              <a:lnSpc>
                <a:spcPct val="150000"/>
              </a:lnSpc>
              <a:buFont typeface="Wingdings" charset="2"/>
              <a:buChar char="Ø"/>
            </a:pPr>
            <a:r>
              <a:rPr lang="zh-CN" altLang="en-US" sz="4000" b="1" dirty="0" smtClean="0">
                <a:latin typeface="Microsoft YaHei" charset="-122"/>
                <a:ea typeface="Microsoft YaHei" charset="-122"/>
                <a:cs typeface="Microsoft YaHei" charset="-122"/>
              </a:rPr>
              <a:t>条件语句</a:t>
            </a:r>
            <a:endParaRPr lang="en-US" altLang="zh-CN" sz="4000" b="1"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条件语句大家都很熟悉，常用的条件语句有：</a:t>
            </a:r>
            <a:r>
              <a:rPr lang="en-US" altLang="zh-CN" sz="3200" dirty="0" smtClean="0">
                <a:latin typeface="Microsoft YaHei" charset="-122"/>
                <a:ea typeface="Microsoft YaHei" charset="-122"/>
                <a:cs typeface="Microsoft YaHei" charset="-122"/>
              </a:rPr>
              <a:t>where</a:t>
            </a:r>
            <a:r>
              <a:rPr lang="zh-CN" altLang="en-US" sz="3200" dirty="0" smtClean="0">
                <a:latin typeface="Microsoft YaHei" charset="-122"/>
                <a:ea typeface="Microsoft YaHei" charset="-122"/>
                <a:cs typeface="Microsoft YaHei" charset="-122"/>
              </a:rPr>
              <a:t>、</a:t>
            </a:r>
            <a:r>
              <a:rPr lang="en-US" altLang="zh-CN" sz="3200" dirty="0" smtClean="0">
                <a:latin typeface="Microsoft YaHei" charset="-122"/>
                <a:ea typeface="Microsoft YaHei" charset="-122"/>
                <a:cs typeface="Microsoft YaHei" charset="-122"/>
              </a:rPr>
              <a:t>case</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when</a:t>
            </a:r>
            <a:r>
              <a:rPr lang="zh-CN" altLang="en-US" sz="3200" dirty="0" smtClean="0">
                <a:latin typeface="Microsoft YaHei" charset="-122"/>
                <a:ea typeface="Microsoft YaHei" charset="-122"/>
                <a:cs typeface="Microsoft YaHei" charset="-122"/>
              </a:rPr>
              <a:t>等等</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①</a:t>
            </a:r>
            <a:r>
              <a:rPr lang="en-US" altLang="zh-CN" sz="3200" dirty="0" smtClean="0">
                <a:latin typeface="Microsoft YaHei" charset="-122"/>
                <a:ea typeface="Microsoft YaHei" charset="-122"/>
                <a:cs typeface="Microsoft YaHei" charset="-122"/>
              </a:rPr>
              <a:t>case</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when</a:t>
            </a:r>
            <a:r>
              <a:rPr lang="zh-CN" altLang="en-US" sz="3200" dirty="0" smtClean="0">
                <a:latin typeface="Microsoft YaHei" charset="-122"/>
                <a:ea typeface="Microsoft YaHei" charset="-122"/>
                <a:cs typeface="Microsoft YaHei" charset="-122"/>
              </a:rPr>
              <a:t>字句</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a:latin typeface="Microsoft YaHei" charset="-122"/>
                <a:ea typeface="Microsoft YaHei" charset="-122"/>
                <a:cs typeface="Microsoft YaHei" charset="-122"/>
              </a:rPr>
              <a:t>大家都知道</a:t>
            </a:r>
            <a:r>
              <a:rPr lang="en-US" altLang="zh-CN" sz="3200" dirty="0">
                <a:latin typeface="Microsoft YaHei" charset="-122"/>
                <a:ea typeface="Microsoft YaHei" charset="-122"/>
                <a:cs typeface="Microsoft YaHei" charset="-122"/>
              </a:rPr>
              <a:t>Case when</a:t>
            </a:r>
            <a:r>
              <a:rPr lang="zh-CN" altLang="en-US" sz="3200" dirty="0">
                <a:latin typeface="Microsoft YaHei" charset="-122"/>
                <a:ea typeface="Microsoft YaHei" charset="-122"/>
                <a:cs typeface="Microsoft YaHei" charset="-122"/>
              </a:rPr>
              <a:t>的用法，一旦满足了某一个</a:t>
            </a:r>
            <a:r>
              <a:rPr lang="en-US" altLang="zh-CN" sz="3200" dirty="0">
                <a:latin typeface="Microsoft YaHei" charset="-122"/>
                <a:ea typeface="Microsoft YaHei" charset="-122"/>
                <a:cs typeface="Microsoft YaHei" charset="-122"/>
              </a:rPr>
              <a:t>WHEN </a:t>
            </a:r>
            <a:r>
              <a:rPr lang="zh-CN" altLang="en-US" sz="3200" dirty="0">
                <a:latin typeface="Microsoft YaHei" charset="-122"/>
                <a:ea typeface="Microsoft YaHei" charset="-122"/>
                <a:cs typeface="Microsoft YaHei" charset="-122"/>
              </a:rPr>
              <a:t>，则这一条数据就会退出</a:t>
            </a:r>
            <a:r>
              <a:rPr lang="en-US" altLang="zh-CN" sz="3200" dirty="0">
                <a:latin typeface="Microsoft YaHei" charset="-122"/>
                <a:ea typeface="Microsoft YaHei" charset="-122"/>
                <a:cs typeface="Microsoft YaHei" charset="-122"/>
              </a:rPr>
              <a:t>CASE WHEN</a:t>
            </a:r>
            <a:r>
              <a:rPr lang="zh-CN" altLang="en-US" sz="3200" dirty="0">
                <a:latin typeface="Microsoft YaHei" charset="-122"/>
                <a:ea typeface="Microsoft YaHei" charset="-122"/>
                <a:cs typeface="Microsoft YaHei" charset="-122"/>
              </a:rPr>
              <a:t>，而不再考虑其他</a:t>
            </a:r>
            <a:r>
              <a:rPr lang="en-US" altLang="zh-CN" sz="3200" dirty="0">
                <a:latin typeface="Microsoft YaHei" charset="-122"/>
                <a:ea typeface="Microsoft YaHei" charset="-122"/>
                <a:cs typeface="Microsoft YaHei" charset="-122"/>
              </a:rPr>
              <a:t>CASE</a:t>
            </a:r>
            <a:endParaRPr lang="en-US" altLang="zh-CN" sz="3200"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3575561" y="6040338"/>
            <a:ext cx="15989735" cy="6976413"/>
          </a:xfrm>
          <a:prstGeom prst="rect">
            <a:avLst/>
          </a:prstGeom>
        </p:spPr>
      </p:pic>
    </p:spTree>
    <p:extLst>
      <p:ext uri="{BB962C8B-B14F-4D97-AF65-F5344CB8AC3E}">
        <p14:creationId xmlns:p14="http://schemas.microsoft.com/office/powerpoint/2010/main" val="140387543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b="1" dirty="0" smtClean="0">
                <a:solidFill>
                  <a:srgbClr val="535353"/>
                </a:solidFill>
              </a:rPr>
              <a:t>ETL</a:t>
            </a:r>
            <a:r>
              <a:rPr lang="zh-CN" altLang="en-US" sz="4800" b="1" dirty="0" smtClean="0">
                <a:solidFill>
                  <a:srgbClr val="535353"/>
                </a:solidFill>
              </a:rPr>
              <a:t>作业开发规范及开发流程</a:t>
            </a:r>
            <a:r>
              <a:rPr lang="en-US" altLang="zh-CN" sz="4800" b="1" dirty="0" smtClean="0">
                <a:solidFill>
                  <a:srgbClr val="535353"/>
                </a:solidFill>
              </a:rPr>
              <a:t>(</a:t>
            </a:r>
            <a:r>
              <a:rPr lang="zh-CN" altLang="en-US" sz="4800" b="1" dirty="0" smtClean="0">
                <a:solidFill>
                  <a:srgbClr val="535353"/>
                </a:solidFill>
              </a:rPr>
              <a:t>命名</a:t>
            </a:r>
            <a:r>
              <a:rPr lang="en-US" altLang="zh-CN" sz="4800" b="1" dirty="0" smtClean="0">
                <a:solidFill>
                  <a:srgbClr val="535353"/>
                </a:solidFill>
              </a:rPr>
              <a:t>/</a:t>
            </a:r>
            <a:r>
              <a:rPr lang="zh-CN" altLang="en-US" sz="4800" b="1" dirty="0" smtClean="0">
                <a:solidFill>
                  <a:srgbClr val="535353"/>
                </a:solidFill>
              </a:rPr>
              <a:t>参数化</a:t>
            </a:r>
            <a:r>
              <a:rPr lang="en-US" altLang="zh-CN" sz="4800" b="1" dirty="0" smtClean="0">
                <a:solidFill>
                  <a:srgbClr val="535353"/>
                </a:solidFill>
              </a:rPr>
              <a:t>/</a:t>
            </a:r>
            <a:r>
              <a:rPr lang="zh-CN" altLang="en-US" sz="4800" b="1" dirty="0" smtClean="0">
                <a:solidFill>
                  <a:srgbClr val="535353"/>
                </a:solidFill>
              </a:rPr>
              <a:t>变量</a:t>
            </a:r>
            <a:r>
              <a:rPr lang="mr-IN" altLang="zh-CN" sz="4800" b="1" dirty="0" smtClean="0">
                <a:solidFill>
                  <a:srgbClr val="535353"/>
                </a:solidFill>
              </a:rPr>
              <a:t>……</a:t>
            </a:r>
            <a:r>
              <a:rPr lang="en-US" altLang="zh-CN" sz="4800" b="1" dirty="0" smtClean="0">
                <a:solidFill>
                  <a:srgbClr val="535353"/>
                </a:solidFill>
              </a:rPr>
              <a:t>)</a:t>
            </a:r>
            <a:endParaRPr sz="4800" b="1" dirty="0" smtClean="0">
              <a:solidFill>
                <a:schemeClr val="tx1"/>
              </a:solidFill>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部署调度系统</a:t>
            </a:r>
            <a:endParaRPr sz="4800" dirty="0" smtClean="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规范工作过程</a:t>
            </a:r>
            <a:r>
              <a:rPr lang="en-US" altLang="zh-CN" sz="4800" dirty="0" smtClean="0">
                <a:solidFill>
                  <a:srgbClr val="535353"/>
                </a:solidFill>
              </a:rPr>
              <a:t>(</a:t>
            </a:r>
            <a:r>
              <a:rPr lang="zh-CN" altLang="en-US" sz="4800" dirty="0" smtClean="0">
                <a:solidFill>
                  <a:srgbClr val="535353"/>
                </a:solidFill>
              </a:rPr>
              <a:t>开发规范</a:t>
            </a:r>
            <a:r>
              <a:rPr lang="en-US" altLang="zh-CN" sz="4800" dirty="0" smtClean="0">
                <a:solidFill>
                  <a:srgbClr val="535353"/>
                </a:solidFill>
              </a:rPr>
              <a:t>+</a:t>
            </a:r>
            <a:r>
              <a:rPr lang="zh-CN" altLang="en-US" sz="4800" dirty="0" smtClean="0">
                <a:solidFill>
                  <a:srgbClr val="535353"/>
                </a:solidFill>
              </a:rPr>
              <a:t>部署规范</a:t>
            </a:r>
            <a:r>
              <a:rPr lang="en-US" altLang="zh-CN" sz="4800" dirty="0" smtClean="0">
                <a:solidFill>
                  <a:srgbClr val="535353"/>
                </a:solidFill>
              </a:rPr>
              <a:t>+</a:t>
            </a:r>
            <a:r>
              <a:rPr lang="zh-CN" altLang="en-US" sz="4800" dirty="0" smtClean="0">
                <a:solidFill>
                  <a:srgbClr val="535353"/>
                </a:solidFill>
              </a:rPr>
              <a:t>工具使用</a:t>
            </a:r>
            <a:r>
              <a:rPr lang="en-US" altLang="zh-CN" sz="4800" dirty="0" smtClean="0">
                <a:solidFill>
                  <a:srgbClr val="535353"/>
                </a:solidFill>
              </a:rPr>
              <a:t>)</a:t>
            </a:r>
            <a:endParaRPr sz="4800" dirty="0" smtClean="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实战一：</a:t>
            </a:r>
            <a:r>
              <a:rPr lang="en-US" altLang="zh-CN" sz="4800" dirty="0" smtClean="0">
                <a:solidFill>
                  <a:srgbClr val="535353"/>
                </a:solidFill>
              </a:rPr>
              <a:t>ODS</a:t>
            </a:r>
            <a:r>
              <a:rPr lang="zh-CN" altLang="en-US" sz="4800" dirty="0" smtClean="0">
                <a:solidFill>
                  <a:srgbClr val="535353"/>
                </a:solidFill>
              </a:rPr>
              <a:t>开发案例</a:t>
            </a:r>
            <a:r>
              <a:rPr lang="en-US" altLang="zh-CN" sz="4800" dirty="0" smtClean="0">
                <a:solidFill>
                  <a:srgbClr val="535353"/>
                </a:solidFill>
              </a:rPr>
              <a:t>(</a:t>
            </a:r>
            <a:r>
              <a:rPr lang="zh-CN" altLang="en-US" sz="4800" dirty="0" smtClean="0">
                <a:solidFill>
                  <a:srgbClr val="535353"/>
                </a:solidFill>
              </a:rPr>
              <a:t>增量处理</a:t>
            </a:r>
            <a:r>
              <a:rPr lang="en-US" altLang="zh-CN" sz="4800" dirty="0" smtClean="0">
                <a:solidFill>
                  <a:srgbClr val="535353"/>
                </a:solidFill>
              </a:rPr>
              <a:t>)</a:t>
            </a:r>
            <a:endParaRPr sz="4800" dirty="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t>实战二：</a:t>
            </a:r>
            <a:r>
              <a:rPr lang="en-US" altLang="zh-CN" sz="4800" dirty="0" smtClean="0"/>
              <a:t>DIM</a:t>
            </a:r>
            <a:r>
              <a:rPr lang="zh-CN" altLang="en-US" sz="4800" dirty="0" smtClean="0"/>
              <a:t>开发案例</a:t>
            </a:r>
            <a:r>
              <a:rPr lang="en-US" altLang="zh-CN" sz="4800" dirty="0" smtClean="0"/>
              <a:t>(</a:t>
            </a:r>
            <a:r>
              <a:rPr lang="zh-CN" altLang="en-US" sz="4800" dirty="0" smtClean="0"/>
              <a:t>构建维度过程，</a:t>
            </a:r>
            <a:r>
              <a:rPr lang="en-US" altLang="zh-CN" sz="4800" dirty="0" smtClean="0"/>
              <a:t>UDF</a:t>
            </a:r>
            <a:r>
              <a:rPr lang="zh-CN" altLang="en-US" sz="4800" dirty="0" smtClean="0"/>
              <a:t>使用</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实战三：</a:t>
            </a:r>
            <a:r>
              <a:rPr lang="en-US" altLang="zh-CN" sz="4800" dirty="0" smtClean="0"/>
              <a:t>DW</a:t>
            </a:r>
            <a:r>
              <a:rPr lang="zh-CN" altLang="en-US" sz="4800" dirty="0" smtClean="0"/>
              <a:t>开发案例</a:t>
            </a:r>
            <a:r>
              <a:rPr lang="en-US" altLang="zh-CN" sz="4800" dirty="0" smtClean="0"/>
              <a:t>(</a:t>
            </a:r>
            <a:r>
              <a:rPr lang="zh-CN" altLang="en-US" sz="4800" dirty="0" smtClean="0"/>
              <a:t>条件，并发</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DW</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条件、并发</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50" y="1776036"/>
            <a:ext cx="23076509" cy="3970318"/>
          </a:xfrm>
          <a:prstGeom prst="rect">
            <a:avLst/>
          </a:prstGeom>
        </p:spPr>
        <p:txBody>
          <a:bodyPr wrap="square">
            <a:spAutoFit/>
          </a:bodyPr>
          <a:lstStyle/>
          <a:p>
            <a:pPr marL="742950" indent="-742950">
              <a:lnSpc>
                <a:spcPct val="150000"/>
              </a:lnSpc>
              <a:buFont typeface="Wingdings" charset="2"/>
              <a:buChar char="Ø"/>
            </a:pPr>
            <a:r>
              <a:rPr lang="zh-CN" altLang="en-US" sz="4000" b="1" dirty="0" smtClean="0">
                <a:latin typeface="Microsoft YaHei" charset="-122"/>
                <a:ea typeface="Microsoft YaHei" charset="-122"/>
                <a:cs typeface="Microsoft YaHei" charset="-122"/>
              </a:rPr>
              <a:t>并发</a:t>
            </a:r>
          </a:p>
          <a:p>
            <a:pPr>
              <a:lnSpc>
                <a:spcPct val="150000"/>
              </a:lnSpc>
            </a:pPr>
            <a:r>
              <a:rPr lang="zh-CN" altLang="en-US" sz="3200" dirty="0" smtClean="0">
                <a:latin typeface="Microsoft YaHei" charset="-122"/>
                <a:ea typeface="Microsoft YaHei" charset="-122"/>
                <a:cs typeface="Microsoft YaHei" charset="-122"/>
              </a:rPr>
              <a:t>在</a:t>
            </a:r>
            <a:r>
              <a:rPr lang="en-US" altLang="zh-CN" sz="3200" dirty="0" smtClean="0">
                <a:latin typeface="Microsoft YaHei" charset="-122"/>
                <a:ea typeface="Microsoft YaHei" charset="-122"/>
                <a:cs typeface="Microsoft YaHei" charset="-122"/>
              </a:rPr>
              <a:t>ETL</a:t>
            </a:r>
            <a:r>
              <a:rPr lang="zh-CN" altLang="en-US" sz="3200" dirty="0" smtClean="0">
                <a:latin typeface="Microsoft YaHei" charset="-122"/>
                <a:ea typeface="Microsoft YaHei" charset="-122"/>
                <a:cs typeface="Microsoft YaHei" charset="-122"/>
              </a:rPr>
              <a:t>开发中，经常遇到需要并发的场景，而在大数据平台开发中提供了两种并发的功能：</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①</a:t>
            </a:r>
            <a:r>
              <a:rPr lang="en-US" altLang="zh-CN" sz="3200" dirty="0" smtClean="0">
                <a:latin typeface="Microsoft YaHei" charset="-122"/>
                <a:ea typeface="Microsoft YaHei" charset="-122"/>
                <a:cs typeface="Microsoft YaHei" charset="-122"/>
              </a:rPr>
              <a:t>KETTLE</a:t>
            </a:r>
            <a:r>
              <a:rPr lang="zh-CN" altLang="en-US" sz="3200" dirty="0" smtClean="0">
                <a:latin typeface="Microsoft YaHei" charset="-122"/>
                <a:ea typeface="Microsoft YaHei" charset="-122"/>
                <a:cs typeface="Microsoft YaHei" charset="-122"/>
              </a:rPr>
              <a:t>工具</a:t>
            </a:r>
            <a:r>
              <a:rPr lang="en-US" altLang="zh-CN" sz="3200" dirty="0" smtClean="0">
                <a:latin typeface="Microsoft YaHei" charset="-122"/>
                <a:ea typeface="Microsoft YaHei" charset="-122"/>
                <a:cs typeface="Microsoft YaHei" charset="-122"/>
              </a:rPr>
              <a:t>job</a:t>
            </a:r>
            <a:r>
              <a:rPr lang="zh-CN" altLang="en-US" sz="3200" dirty="0" smtClean="0">
                <a:latin typeface="Microsoft YaHei" charset="-122"/>
                <a:ea typeface="Microsoft YaHei" charset="-122"/>
                <a:cs typeface="Microsoft YaHei" charset="-122"/>
              </a:rPr>
              <a:t>组件：</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a:latin typeface="Microsoft YaHei" charset="-122"/>
                <a:ea typeface="Microsoft YaHei" charset="-122"/>
                <a:cs typeface="Microsoft YaHei" charset="-122"/>
              </a:rPr>
              <a:t> </a:t>
            </a:r>
            <a:r>
              <a:rPr lang="zh-CN" altLang="en-US" sz="3200" dirty="0" smtClean="0">
                <a:latin typeface="Microsoft YaHei" charset="-122"/>
                <a:ea typeface="Microsoft YaHei" charset="-122"/>
                <a:cs typeface="Microsoft YaHei" charset="-122"/>
              </a:rPr>
              <a:t>   </a:t>
            </a:r>
            <a:r>
              <a:rPr lang="en-US" altLang="zh-CN" sz="3200" dirty="0" smtClean="0">
                <a:latin typeface="Microsoft YaHei" charset="-122"/>
                <a:ea typeface="Microsoft YaHei" charset="-122"/>
                <a:cs typeface="Microsoft YaHei" charset="-122"/>
              </a:rPr>
              <a:t>job</a:t>
            </a:r>
            <a:r>
              <a:rPr lang="zh-CN" altLang="en-US" sz="3200" dirty="0" smtClean="0">
                <a:latin typeface="Microsoft YaHei" charset="-122"/>
                <a:ea typeface="Microsoft YaHei" charset="-122"/>
                <a:cs typeface="Microsoft YaHei" charset="-122"/>
              </a:rPr>
              <a:t>本身就是一个完整的程序，而一个</a:t>
            </a:r>
            <a:r>
              <a:rPr lang="en-US" altLang="zh-CN" sz="3200" dirty="0" smtClean="0">
                <a:latin typeface="Microsoft YaHei" charset="-122"/>
                <a:ea typeface="Microsoft YaHei" charset="-122"/>
                <a:cs typeface="Microsoft YaHei" charset="-122"/>
              </a:rPr>
              <a:t>job</a:t>
            </a:r>
            <a:r>
              <a:rPr lang="zh-CN" altLang="en-US" sz="3200" dirty="0" smtClean="0">
                <a:latin typeface="Microsoft YaHei" charset="-122"/>
                <a:ea typeface="Microsoft YaHei" charset="-122"/>
                <a:cs typeface="Microsoft YaHei" charset="-122"/>
              </a:rPr>
              <a:t>可能由多个</a:t>
            </a:r>
            <a:r>
              <a:rPr lang="en-US" altLang="zh-CN" sz="3200" dirty="0" err="1" smtClean="0">
                <a:latin typeface="Microsoft YaHei" charset="-122"/>
                <a:ea typeface="Microsoft YaHei" charset="-122"/>
                <a:cs typeface="Microsoft YaHei" charset="-122"/>
              </a:rPr>
              <a:t>sql</a:t>
            </a:r>
            <a:r>
              <a:rPr lang="zh-CN" altLang="en-US" sz="3200" dirty="0" smtClean="0">
                <a:latin typeface="Microsoft YaHei" charset="-122"/>
                <a:ea typeface="Microsoft YaHei" charset="-122"/>
                <a:cs typeface="Microsoft YaHei" charset="-122"/>
              </a:rPr>
              <a:t>组成，如果某几个</a:t>
            </a:r>
            <a:r>
              <a:rPr lang="en-US" altLang="zh-CN" sz="3200" dirty="0" err="1" smtClean="0">
                <a:latin typeface="Microsoft YaHei" charset="-122"/>
                <a:ea typeface="Microsoft YaHei" charset="-122"/>
                <a:cs typeface="Microsoft YaHei" charset="-122"/>
              </a:rPr>
              <a:t>sql</a:t>
            </a:r>
            <a:r>
              <a:rPr lang="zh-CN" altLang="en-US" sz="3200" dirty="0" smtClean="0">
                <a:latin typeface="Microsoft YaHei" charset="-122"/>
                <a:ea typeface="Microsoft YaHei" charset="-122"/>
                <a:cs typeface="Microsoft YaHei" charset="-122"/>
              </a:rPr>
              <a:t>之间没有依赖性可以考虑在</a:t>
            </a:r>
            <a:r>
              <a:rPr lang="en-US" altLang="zh-CN" sz="3200" dirty="0" smtClean="0">
                <a:latin typeface="Microsoft YaHei" charset="-122"/>
                <a:ea typeface="Microsoft YaHei" charset="-122"/>
                <a:cs typeface="Microsoft YaHei" charset="-122"/>
              </a:rPr>
              <a:t>job</a:t>
            </a:r>
            <a:r>
              <a:rPr lang="zh-CN" altLang="en-US" sz="3200" dirty="0" smtClean="0">
                <a:latin typeface="Microsoft YaHei" charset="-122"/>
                <a:ea typeface="Microsoft YaHei" charset="-122"/>
                <a:cs typeface="Microsoft YaHei" charset="-122"/>
              </a:rPr>
              <a:t>里面再嵌套一个</a:t>
            </a:r>
            <a:r>
              <a:rPr lang="en-US" altLang="zh-CN" sz="3200" dirty="0" smtClean="0">
                <a:latin typeface="Microsoft YaHei" charset="-122"/>
                <a:ea typeface="Microsoft YaHei" charset="-122"/>
                <a:cs typeface="Microsoft YaHei" charset="-122"/>
              </a:rPr>
              <a:t>job</a:t>
            </a:r>
            <a:r>
              <a:rPr lang="zh-CN" altLang="en-US" sz="3200" dirty="0" smtClean="0">
                <a:latin typeface="Microsoft YaHei" charset="-122"/>
                <a:ea typeface="Microsoft YaHei" charset="-122"/>
                <a:cs typeface="Microsoft YaHei" charset="-122"/>
              </a:rPr>
              <a:t>实现并发</a:t>
            </a:r>
            <a:endParaRPr lang="en-US" altLang="zh-CN" sz="3200" dirty="0" smtClean="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6577451" y="5054601"/>
            <a:ext cx="10527554" cy="4779659"/>
          </a:xfrm>
          <a:prstGeom prst="rect">
            <a:avLst/>
          </a:prstGeom>
        </p:spPr>
      </p:pic>
      <p:pic>
        <p:nvPicPr>
          <p:cNvPr id="7" name="图片 6"/>
          <p:cNvPicPr>
            <a:picLocks noChangeAspect="1"/>
          </p:cNvPicPr>
          <p:nvPr/>
        </p:nvPicPr>
        <p:blipFill>
          <a:blip r:embed="rId4"/>
          <a:stretch>
            <a:fillRect/>
          </a:stretch>
        </p:blipFill>
        <p:spPr>
          <a:xfrm>
            <a:off x="2082938" y="9834260"/>
            <a:ext cx="20682932" cy="3571005"/>
          </a:xfrm>
          <a:prstGeom prst="rect">
            <a:avLst/>
          </a:prstGeom>
        </p:spPr>
      </p:pic>
    </p:spTree>
    <p:extLst>
      <p:ext uri="{BB962C8B-B14F-4D97-AF65-F5344CB8AC3E}">
        <p14:creationId xmlns:p14="http://schemas.microsoft.com/office/powerpoint/2010/main" val="1239571991"/>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DW</a:t>
            </a:r>
            <a:r>
              <a:rPr lang="zh-CN" altLang="en-US" dirty="0" smtClean="0">
                <a:solidFill>
                  <a:schemeClr val="tx1">
                    <a:lumMod val="95000"/>
                    <a:lumOff val="5000"/>
                  </a:schemeClr>
                </a:solidFill>
              </a:rPr>
              <a:t>开发案例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条件、并发</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424471" y="2378490"/>
            <a:ext cx="7908226" cy="9140964"/>
          </a:xfrm>
          <a:prstGeom prst="rect">
            <a:avLst/>
          </a:prstGeom>
        </p:spPr>
        <p:txBody>
          <a:bodyPr wrap="square">
            <a:spAutoFit/>
          </a:bodyPr>
          <a:lstStyle/>
          <a:p>
            <a:pPr marL="742950" indent="-742950">
              <a:lnSpc>
                <a:spcPct val="150000"/>
              </a:lnSpc>
              <a:buFont typeface="Wingdings" charset="2"/>
              <a:buChar char="Ø"/>
            </a:pPr>
            <a:r>
              <a:rPr lang="zh-CN" altLang="en-US" sz="4000" b="1" dirty="0" smtClean="0">
                <a:latin typeface="Microsoft YaHei" charset="-122"/>
                <a:ea typeface="Microsoft YaHei" charset="-122"/>
                <a:cs typeface="Microsoft YaHei" charset="-122"/>
              </a:rPr>
              <a:t>并发</a:t>
            </a:r>
          </a:p>
          <a:p>
            <a:pPr>
              <a:lnSpc>
                <a:spcPct val="150000"/>
              </a:lnSpc>
            </a:pPr>
            <a:r>
              <a:rPr lang="zh-CN" altLang="en-US" sz="3200" dirty="0" smtClean="0">
                <a:latin typeface="Microsoft YaHei" charset="-122"/>
                <a:ea typeface="Microsoft YaHei" charset="-122"/>
                <a:cs typeface="Microsoft YaHei" charset="-122"/>
              </a:rPr>
              <a:t>在</a:t>
            </a:r>
            <a:r>
              <a:rPr lang="en-US" altLang="zh-CN" sz="3200" dirty="0" smtClean="0">
                <a:latin typeface="Microsoft YaHei" charset="-122"/>
                <a:ea typeface="Microsoft YaHei" charset="-122"/>
                <a:cs typeface="Microsoft YaHei" charset="-122"/>
              </a:rPr>
              <a:t>ETL</a:t>
            </a:r>
            <a:r>
              <a:rPr lang="zh-CN" altLang="en-US" sz="3200" dirty="0" smtClean="0">
                <a:latin typeface="Microsoft YaHei" charset="-122"/>
                <a:ea typeface="Microsoft YaHei" charset="-122"/>
                <a:cs typeface="Microsoft YaHei" charset="-122"/>
              </a:rPr>
              <a:t>开发中，经常遇到需要并发的场景，而在大数据平台开发中提供了两种并发的功能：</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smtClean="0">
                <a:latin typeface="Microsoft YaHei" charset="-122"/>
                <a:ea typeface="Microsoft YaHei" charset="-122"/>
                <a:cs typeface="Microsoft YaHei" charset="-122"/>
              </a:rPr>
              <a:t>②</a:t>
            </a:r>
            <a:r>
              <a:rPr lang="en-US" altLang="zh-CN" sz="3200" dirty="0" smtClean="0">
                <a:latin typeface="Microsoft YaHei" charset="-122"/>
                <a:ea typeface="Microsoft YaHei" charset="-122"/>
                <a:cs typeface="Microsoft YaHei" charset="-122"/>
              </a:rPr>
              <a:t>HIVE</a:t>
            </a:r>
            <a:r>
              <a:rPr lang="zh-CN" altLang="en-US" sz="3200" dirty="0" smtClean="0">
                <a:latin typeface="Microsoft YaHei" charset="-122"/>
                <a:ea typeface="Microsoft YaHei" charset="-122"/>
                <a:cs typeface="Microsoft YaHei" charset="-122"/>
              </a:rPr>
              <a:t>参数并发：</a:t>
            </a:r>
            <a:endParaRPr lang="en-US" altLang="zh-CN" sz="3200" dirty="0" smtClean="0">
              <a:latin typeface="Microsoft YaHei" charset="-122"/>
              <a:ea typeface="Microsoft YaHei" charset="-122"/>
              <a:cs typeface="Microsoft YaHei" charset="-122"/>
            </a:endParaRPr>
          </a:p>
          <a:p>
            <a:pPr>
              <a:lnSpc>
                <a:spcPct val="150000"/>
              </a:lnSpc>
            </a:pPr>
            <a:r>
              <a:rPr lang="zh-CN" altLang="en-US" sz="3200" dirty="0">
                <a:latin typeface="Microsoft YaHei" charset="-122"/>
                <a:ea typeface="Microsoft YaHei" charset="-122"/>
                <a:cs typeface="Microsoft YaHei" charset="-122"/>
              </a:rPr>
              <a:t> </a:t>
            </a:r>
            <a:r>
              <a:rPr lang="zh-CN" altLang="en-US" sz="3200" dirty="0" smtClean="0">
                <a:latin typeface="Microsoft YaHei" charset="-122"/>
                <a:ea typeface="Microsoft YaHei" charset="-122"/>
                <a:cs typeface="Microsoft YaHei" charset="-122"/>
              </a:rPr>
              <a:t>   </a:t>
            </a:r>
            <a:r>
              <a:rPr lang="zh-CN" altLang="en-US" sz="3200" dirty="0">
                <a:latin typeface="Microsoft YaHei" charset="-122"/>
                <a:ea typeface="Microsoft YaHei" charset="-122"/>
                <a:cs typeface="Microsoft YaHei" charset="-122"/>
              </a:rPr>
              <a:t>在</a:t>
            </a:r>
            <a:r>
              <a:rPr lang="en-US" altLang="zh-CN" sz="3200" dirty="0">
                <a:latin typeface="Microsoft YaHei" charset="-122"/>
                <a:ea typeface="Microsoft YaHei" charset="-122"/>
                <a:cs typeface="Microsoft YaHei" charset="-122"/>
              </a:rPr>
              <a:t>HIVE</a:t>
            </a:r>
            <a:r>
              <a:rPr lang="zh-CN" altLang="en-US" sz="3200" dirty="0">
                <a:latin typeface="Microsoft YaHei" charset="-122"/>
                <a:ea typeface="Microsoft YaHei" charset="-122"/>
                <a:cs typeface="Microsoft YaHei" charset="-122"/>
              </a:rPr>
              <a:t>参数中，有提供了并发功能，同一</a:t>
            </a:r>
            <a:r>
              <a:rPr lang="en-US" altLang="zh-CN" sz="3200" dirty="0" err="1">
                <a:latin typeface="Microsoft YaHei" charset="-122"/>
                <a:ea typeface="Microsoft YaHei" charset="-122"/>
                <a:cs typeface="Microsoft YaHei" charset="-122"/>
              </a:rPr>
              <a:t>sql</a:t>
            </a:r>
            <a:r>
              <a:rPr lang="zh-CN" altLang="en-US" sz="3200" dirty="0">
                <a:latin typeface="Microsoft YaHei" charset="-122"/>
                <a:ea typeface="Microsoft YaHei" charset="-122"/>
                <a:cs typeface="Microsoft YaHei" charset="-122"/>
              </a:rPr>
              <a:t>里，会涉及到</a:t>
            </a:r>
            <a:r>
              <a:rPr lang="en-US" altLang="zh-CN" sz="3200" dirty="0">
                <a:latin typeface="Microsoft YaHei" charset="-122"/>
                <a:ea typeface="Microsoft YaHei" charset="-122"/>
                <a:cs typeface="Microsoft YaHei" charset="-122"/>
              </a:rPr>
              <a:t>n</a:t>
            </a:r>
            <a:r>
              <a:rPr lang="zh-CN" altLang="en-US" sz="3200" dirty="0">
                <a:latin typeface="Microsoft YaHei" charset="-122"/>
                <a:ea typeface="Microsoft YaHei" charset="-122"/>
                <a:cs typeface="Microsoft YaHei" charset="-122"/>
              </a:rPr>
              <a:t>个</a:t>
            </a:r>
            <a:r>
              <a:rPr lang="en-US" altLang="zh-CN" sz="3200" dirty="0">
                <a:latin typeface="Microsoft YaHei" charset="-122"/>
                <a:ea typeface="Microsoft YaHei" charset="-122"/>
                <a:cs typeface="Microsoft YaHei" charset="-122"/>
              </a:rPr>
              <a:t>job</a:t>
            </a:r>
            <a:r>
              <a:rPr lang="zh-CN" altLang="en-US" sz="3200" dirty="0">
                <a:latin typeface="Microsoft YaHei" charset="-122"/>
                <a:ea typeface="Microsoft YaHei" charset="-122"/>
                <a:cs typeface="Microsoft YaHei" charset="-122"/>
              </a:rPr>
              <a:t>，默认情况下，每个</a:t>
            </a:r>
            <a:r>
              <a:rPr lang="en-US" altLang="zh-CN" sz="3200" dirty="0">
                <a:latin typeface="Microsoft YaHei" charset="-122"/>
                <a:ea typeface="Microsoft YaHei" charset="-122"/>
                <a:cs typeface="Microsoft YaHei" charset="-122"/>
              </a:rPr>
              <a:t>job</a:t>
            </a:r>
            <a:r>
              <a:rPr lang="zh-CN" altLang="en-US" sz="3200" dirty="0">
                <a:latin typeface="Microsoft YaHei" charset="-122"/>
                <a:ea typeface="Microsoft YaHei" charset="-122"/>
                <a:cs typeface="Microsoft YaHei" charset="-122"/>
              </a:rPr>
              <a:t>是顺序执行的。 </a:t>
            </a:r>
            <a:br>
              <a:rPr lang="zh-CN" altLang="en-US" sz="3200" dirty="0">
                <a:latin typeface="Microsoft YaHei" charset="-122"/>
                <a:ea typeface="Microsoft YaHei" charset="-122"/>
                <a:cs typeface="Microsoft YaHei" charset="-122"/>
              </a:rPr>
            </a:br>
            <a:r>
              <a:rPr lang="zh-CN" altLang="en-US" sz="3200" dirty="0">
                <a:latin typeface="Microsoft YaHei" charset="-122"/>
                <a:ea typeface="Microsoft YaHei" charset="-122"/>
                <a:cs typeface="Microsoft YaHei" charset="-122"/>
              </a:rPr>
              <a:t>如果每个</a:t>
            </a:r>
            <a:r>
              <a:rPr lang="en-US" altLang="zh-CN" sz="3200" dirty="0">
                <a:latin typeface="Microsoft YaHei" charset="-122"/>
                <a:ea typeface="Microsoft YaHei" charset="-122"/>
                <a:cs typeface="Microsoft YaHei" charset="-122"/>
              </a:rPr>
              <a:t>job</a:t>
            </a:r>
            <a:r>
              <a:rPr lang="zh-CN" altLang="en-US" sz="3200" dirty="0">
                <a:latin typeface="Microsoft YaHei" charset="-122"/>
                <a:ea typeface="Microsoft YaHei" charset="-122"/>
                <a:cs typeface="Microsoft YaHei" charset="-122"/>
              </a:rPr>
              <a:t>没有前后依赖关系，可以并发执行的话，可以通过设置该参数 </a:t>
            </a:r>
            <a:r>
              <a:rPr lang="en-US" altLang="zh-CN" sz="3200" dirty="0">
                <a:latin typeface="Microsoft YaHei" charset="-122"/>
                <a:ea typeface="Microsoft YaHei" charset="-122"/>
                <a:cs typeface="Microsoft YaHei" charset="-122"/>
              </a:rPr>
              <a:t>set </a:t>
            </a:r>
            <a:r>
              <a:rPr lang="en-US" altLang="zh-CN" sz="3200" dirty="0" err="1">
                <a:latin typeface="Microsoft YaHei" charset="-122"/>
                <a:ea typeface="Microsoft YaHei" charset="-122"/>
                <a:cs typeface="Microsoft YaHei" charset="-122"/>
              </a:rPr>
              <a:t>hive.exec.parallel</a:t>
            </a:r>
            <a:r>
              <a:rPr lang="en-US" altLang="zh-CN" sz="3200" dirty="0">
                <a:latin typeface="Microsoft YaHei" charset="-122"/>
                <a:ea typeface="Microsoft YaHei" charset="-122"/>
                <a:cs typeface="Microsoft YaHei" charset="-122"/>
              </a:rPr>
              <a:t>=true</a:t>
            </a:r>
            <a:r>
              <a:rPr lang="zh-CN" altLang="en-US" sz="3200" dirty="0">
                <a:latin typeface="Microsoft YaHei" charset="-122"/>
                <a:ea typeface="Microsoft YaHei" charset="-122"/>
                <a:cs typeface="Microsoft YaHei" charset="-122"/>
              </a:rPr>
              <a:t>，实现</a:t>
            </a:r>
            <a:r>
              <a:rPr lang="en-US" altLang="zh-CN" sz="3200" dirty="0">
                <a:latin typeface="Microsoft YaHei" charset="-122"/>
                <a:ea typeface="Microsoft YaHei" charset="-122"/>
                <a:cs typeface="Microsoft YaHei" charset="-122"/>
              </a:rPr>
              <a:t>job</a:t>
            </a:r>
            <a:r>
              <a:rPr lang="zh-CN" altLang="en-US" sz="3200" dirty="0">
                <a:latin typeface="Microsoft YaHei" charset="-122"/>
                <a:ea typeface="Microsoft YaHei" charset="-122"/>
                <a:cs typeface="Microsoft YaHei" charset="-122"/>
              </a:rPr>
              <a:t>并发执行，该参数默认可以并发执行的</a:t>
            </a:r>
            <a:r>
              <a:rPr lang="en-US" altLang="zh-CN" sz="3200" dirty="0">
                <a:latin typeface="Microsoft YaHei" charset="-122"/>
                <a:ea typeface="Microsoft YaHei" charset="-122"/>
                <a:cs typeface="Microsoft YaHei" charset="-122"/>
              </a:rPr>
              <a:t>job</a:t>
            </a:r>
            <a:r>
              <a:rPr lang="zh-CN" altLang="en-US" sz="3200" dirty="0">
                <a:latin typeface="Microsoft YaHei" charset="-122"/>
                <a:ea typeface="Microsoft YaHei" charset="-122"/>
                <a:cs typeface="Microsoft YaHei" charset="-122"/>
              </a:rPr>
              <a:t>数为</a:t>
            </a:r>
            <a:r>
              <a:rPr lang="en-US" altLang="zh-CN" sz="3200" dirty="0">
                <a:latin typeface="Microsoft YaHei" charset="-122"/>
                <a:ea typeface="Microsoft YaHei" charset="-122"/>
                <a:cs typeface="Microsoft YaHei" charset="-122"/>
              </a:rPr>
              <a:t>8</a:t>
            </a:r>
          </a:p>
        </p:txBody>
      </p:sp>
      <p:pic>
        <p:nvPicPr>
          <p:cNvPr id="3" name="图片 2"/>
          <p:cNvPicPr>
            <a:picLocks noChangeAspect="1"/>
          </p:cNvPicPr>
          <p:nvPr/>
        </p:nvPicPr>
        <p:blipFill>
          <a:blip r:embed="rId3"/>
          <a:stretch>
            <a:fillRect/>
          </a:stretch>
        </p:blipFill>
        <p:spPr>
          <a:xfrm>
            <a:off x="8603131" y="1803954"/>
            <a:ext cx="7912100" cy="9715500"/>
          </a:xfrm>
          <a:prstGeom prst="rect">
            <a:avLst/>
          </a:prstGeom>
        </p:spPr>
      </p:pic>
      <p:sp>
        <p:nvSpPr>
          <p:cNvPr id="4" name="矩形 3"/>
          <p:cNvSpPr/>
          <p:nvPr/>
        </p:nvSpPr>
        <p:spPr>
          <a:xfrm>
            <a:off x="8652716" y="11885900"/>
            <a:ext cx="7812929" cy="1077218"/>
          </a:xfrm>
          <a:prstGeom prst="rect">
            <a:avLst/>
          </a:prstGeom>
        </p:spPr>
        <p:txBody>
          <a:bodyPr wrap="square">
            <a:spAutoFit/>
          </a:bodyPr>
          <a:lstStyle/>
          <a:p>
            <a:r>
              <a:rPr lang="zh-CN" altLang="en-US" sz="3200" dirty="0">
                <a:latin typeface="Microsoft YaHei" charset="-122"/>
                <a:ea typeface="Microsoft YaHei" charset="-122"/>
                <a:cs typeface="Microsoft YaHei" charset="-122"/>
              </a:rPr>
              <a:t>上面的</a:t>
            </a:r>
            <a:r>
              <a:rPr lang="en-US" altLang="zh-CN" sz="3200" dirty="0" err="1">
                <a:latin typeface="Microsoft YaHei" charset="-122"/>
                <a:ea typeface="Microsoft YaHei" charset="-122"/>
                <a:cs typeface="Microsoft YaHei" charset="-122"/>
              </a:rPr>
              <a:t>sql</a:t>
            </a:r>
            <a:r>
              <a:rPr lang="zh-CN" altLang="en-US" sz="3200" dirty="0">
                <a:latin typeface="Microsoft YaHei" charset="-122"/>
                <a:ea typeface="Microsoft YaHei" charset="-122"/>
                <a:cs typeface="Microsoft YaHei" charset="-122"/>
              </a:rPr>
              <a:t>中存在两个</a:t>
            </a:r>
            <a:r>
              <a:rPr lang="en-US" altLang="zh-CN" sz="3200" dirty="0">
                <a:latin typeface="Microsoft YaHei" charset="-122"/>
                <a:ea typeface="Microsoft YaHei" charset="-122"/>
                <a:cs typeface="Microsoft YaHei" charset="-122"/>
              </a:rPr>
              <a:t>union all</a:t>
            </a:r>
            <a:r>
              <a:rPr lang="zh-CN" altLang="en-US" sz="3200" dirty="0">
                <a:latin typeface="Microsoft YaHei" charset="-122"/>
                <a:ea typeface="Microsoft YaHei" charset="-122"/>
                <a:cs typeface="Microsoft YaHei" charset="-122"/>
              </a:rPr>
              <a:t>操作，顺序执行下来的话，需要耗时</a:t>
            </a:r>
            <a:r>
              <a:rPr lang="en-US" altLang="zh-CN" sz="3200" dirty="0">
                <a:latin typeface="Microsoft YaHei" charset="-122"/>
                <a:ea typeface="Microsoft YaHei" charset="-122"/>
                <a:cs typeface="Microsoft YaHei" charset="-122"/>
              </a:rPr>
              <a:t>20</a:t>
            </a:r>
            <a:r>
              <a:rPr lang="zh-CN" altLang="en-US" sz="3200" dirty="0">
                <a:latin typeface="Microsoft YaHei" charset="-122"/>
                <a:ea typeface="Microsoft YaHei" charset="-122"/>
                <a:cs typeface="Microsoft YaHei" charset="-122"/>
              </a:rPr>
              <a:t>分钟</a:t>
            </a:r>
          </a:p>
        </p:txBody>
      </p:sp>
      <p:pic>
        <p:nvPicPr>
          <p:cNvPr id="6" name="图片 5"/>
          <p:cNvPicPr>
            <a:picLocks noChangeAspect="1"/>
          </p:cNvPicPr>
          <p:nvPr/>
        </p:nvPicPr>
        <p:blipFill>
          <a:blip r:embed="rId4"/>
          <a:stretch>
            <a:fillRect/>
          </a:stretch>
        </p:blipFill>
        <p:spPr>
          <a:xfrm>
            <a:off x="17056100" y="1803954"/>
            <a:ext cx="7416800" cy="9715500"/>
          </a:xfrm>
          <a:prstGeom prst="rect">
            <a:avLst/>
          </a:prstGeom>
        </p:spPr>
      </p:pic>
      <p:sp>
        <p:nvSpPr>
          <p:cNvPr id="8" name="矩形 7"/>
          <p:cNvSpPr/>
          <p:nvPr/>
        </p:nvSpPr>
        <p:spPr>
          <a:xfrm>
            <a:off x="17056101" y="11885900"/>
            <a:ext cx="7416800" cy="1077218"/>
          </a:xfrm>
          <a:prstGeom prst="rect">
            <a:avLst/>
          </a:prstGeom>
        </p:spPr>
        <p:txBody>
          <a:bodyPr wrap="square">
            <a:spAutoFit/>
          </a:bodyPr>
          <a:lstStyle/>
          <a:p>
            <a:r>
              <a:rPr lang="zh-CN" altLang="en-US" sz="3200" dirty="0" smtClean="0">
                <a:latin typeface="Microsoft YaHei" charset="-122"/>
                <a:ea typeface="Microsoft YaHei" charset="-122"/>
                <a:cs typeface="Microsoft YaHei" charset="-122"/>
              </a:rPr>
              <a:t>添加</a:t>
            </a:r>
            <a:r>
              <a:rPr lang="zh-CN" altLang="en-US" sz="3200" dirty="0">
                <a:latin typeface="Microsoft YaHei" charset="-122"/>
                <a:ea typeface="Microsoft YaHei" charset="-122"/>
                <a:cs typeface="Microsoft YaHei" charset="-122"/>
              </a:rPr>
              <a:t>了这两个参数</a:t>
            </a:r>
            <a:r>
              <a:rPr lang="zh-CN" altLang="en-US" sz="3200">
                <a:latin typeface="Microsoft YaHei" charset="-122"/>
                <a:ea typeface="Microsoft YaHei" charset="-122"/>
                <a:cs typeface="Microsoft YaHei" charset="-122"/>
              </a:rPr>
              <a:t>以后</a:t>
            </a:r>
            <a:r>
              <a:rPr lang="zh-CN" altLang="en-US" sz="3200" smtClean="0">
                <a:latin typeface="Microsoft YaHei" charset="-122"/>
                <a:ea typeface="Microsoft YaHei" charset="-122"/>
                <a:cs typeface="Microsoft YaHei" charset="-122"/>
              </a:rPr>
              <a:t>，脚本</a:t>
            </a:r>
            <a:r>
              <a:rPr lang="zh-CN" altLang="en-US" sz="3200" dirty="0">
                <a:latin typeface="Microsoft YaHei" charset="-122"/>
                <a:ea typeface="Microsoft YaHei" charset="-122"/>
                <a:cs typeface="Microsoft YaHei" charset="-122"/>
              </a:rPr>
              <a:t>执行时间从耗时</a:t>
            </a:r>
            <a:r>
              <a:rPr lang="en-US" altLang="zh-CN" sz="3200" dirty="0">
                <a:latin typeface="Microsoft YaHei" charset="-122"/>
                <a:ea typeface="Microsoft YaHei" charset="-122"/>
                <a:cs typeface="Microsoft YaHei" charset="-122"/>
              </a:rPr>
              <a:t>20</a:t>
            </a:r>
            <a:r>
              <a:rPr lang="zh-CN" altLang="en-US" sz="3200" dirty="0">
                <a:latin typeface="Microsoft YaHei" charset="-122"/>
                <a:ea typeface="Microsoft YaHei" charset="-122"/>
                <a:cs typeface="Microsoft YaHei" charset="-122"/>
              </a:rPr>
              <a:t>分钟，优化为耗时</a:t>
            </a:r>
            <a:r>
              <a:rPr lang="en-US" altLang="zh-CN" sz="3200" dirty="0">
                <a:latin typeface="Microsoft YaHei" charset="-122"/>
                <a:ea typeface="Microsoft YaHei" charset="-122"/>
                <a:cs typeface="Microsoft YaHei" charset="-122"/>
              </a:rPr>
              <a:t>3</a:t>
            </a:r>
            <a:r>
              <a:rPr lang="zh-CN" altLang="en-US" sz="3200" dirty="0">
                <a:latin typeface="Microsoft YaHei" charset="-122"/>
                <a:ea typeface="Microsoft YaHei" charset="-122"/>
                <a:cs typeface="Microsoft YaHei" charset="-122"/>
              </a:rPr>
              <a:t>分钟</a:t>
            </a:r>
          </a:p>
        </p:txBody>
      </p:sp>
    </p:spTree>
    <p:extLst>
      <p:ext uri="{BB962C8B-B14F-4D97-AF65-F5344CB8AC3E}">
        <p14:creationId xmlns:p14="http://schemas.microsoft.com/office/powerpoint/2010/main" val="13521418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smtClean="0">
                <a:solidFill>
                  <a:srgbClr val="535353"/>
                </a:solidFill>
              </a:rPr>
              <a:t>/</a:t>
            </a:r>
            <a:r>
              <a:rPr lang="zh-CN" altLang="en-US" sz="4800" dirty="0">
                <a:solidFill>
                  <a:srgbClr val="535353"/>
                </a:solidFill>
              </a:rPr>
              <a:t>变量</a:t>
            </a:r>
            <a:r>
              <a:rPr lang="mr-IN" altLang="zh-CN" sz="4800" dirty="0" smtClean="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部署调度系统</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规范工作过程</a:t>
            </a:r>
            <a:r>
              <a:rPr lang="en-US" altLang="zh-CN" sz="4800" dirty="0">
                <a:solidFill>
                  <a:srgbClr val="535353"/>
                </a:solidFill>
              </a:rPr>
              <a:t>(</a:t>
            </a:r>
            <a:r>
              <a:rPr lang="zh-CN" altLang="en-US" sz="4800" dirty="0">
                <a:solidFill>
                  <a:srgbClr val="535353"/>
                </a:solidFill>
              </a:rPr>
              <a:t>开发规范</a:t>
            </a:r>
            <a:r>
              <a:rPr lang="en-US" altLang="zh-CN" sz="4800" dirty="0">
                <a:solidFill>
                  <a:srgbClr val="535353"/>
                </a:solidFill>
              </a:rPr>
              <a:t>+</a:t>
            </a:r>
            <a:r>
              <a:rPr lang="zh-CN" altLang="en-US" sz="4800" dirty="0">
                <a:solidFill>
                  <a:srgbClr val="535353"/>
                </a:solidFill>
              </a:rPr>
              <a:t>部署规范</a:t>
            </a:r>
            <a:r>
              <a:rPr lang="en-US" altLang="zh-CN" sz="4800" dirty="0">
                <a:solidFill>
                  <a:srgbClr val="535353"/>
                </a:solidFill>
              </a:rPr>
              <a:t>+</a:t>
            </a:r>
            <a:r>
              <a:rPr lang="zh-CN" altLang="en-US" sz="4800" dirty="0">
                <a:solidFill>
                  <a:srgbClr val="535353"/>
                </a:solidFill>
              </a:rPr>
              <a:t>工具使用</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实战一：</a:t>
            </a:r>
            <a:r>
              <a:rPr lang="en-US" altLang="zh-CN" sz="4800" dirty="0">
                <a:solidFill>
                  <a:srgbClr val="535353"/>
                </a:solidFill>
              </a:rPr>
              <a:t>ODS</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增量处理</a:t>
            </a:r>
            <a:r>
              <a:rPr lang="en-US" altLang="zh-CN" sz="4800" dirty="0">
                <a:solidFill>
                  <a:srgbClr val="535353"/>
                </a:solidFill>
              </a:rPr>
              <a:t>)</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实战二：</a:t>
            </a:r>
            <a:r>
              <a:rPr lang="en-US" altLang="zh-CN" sz="4800" dirty="0">
                <a:solidFill>
                  <a:srgbClr val="535353"/>
                </a:solidFill>
              </a:rPr>
              <a:t>DIM</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构建维度过程，</a:t>
            </a:r>
            <a:r>
              <a:rPr lang="en-US" altLang="zh-CN" sz="4800" dirty="0">
                <a:solidFill>
                  <a:srgbClr val="535353"/>
                </a:solidFill>
              </a:rPr>
              <a:t>UDF</a:t>
            </a:r>
            <a:r>
              <a:rPr lang="zh-CN" altLang="en-US" sz="4800" dirty="0">
                <a:solidFill>
                  <a:srgbClr val="535353"/>
                </a:solidFill>
              </a:rPr>
              <a:t>使用</a:t>
            </a:r>
            <a:r>
              <a:rPr lang="mr-IN" altLang="zh-CN" sz="4800" dirty="0">
                <a:solidFill>
                  <a:srgbClr val="535353"/>
                </a:solidFill>
              </a:rPr>
              <a:t>……</a:t>
            </a:r>
            <a:r>
              <a:rPr lang="en-US" altLang="zh-CN" sz="4800" dirty="0">
                <a:solidFill>
                  <a:srgbClr val="535353"/>
                </a:solidFill>
              </a:rPr>
              <a:t>)</a:t>
            </a:r>
            <a:endParaRPr lang="zh-CN" altLang="en-US"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实战三：</a:t>
            </a:r>
            <a:r>
              <a:rPr lang="en-US" altLang="zh-CN" sz="4800" dirty="0">
                <a:solidFill>
                  <a:srgbClr val="535353"/>
                </a:solidFill>
              </a:rPr>
              <a:t>DW</a:t>
            </a:r>
            <a:r>
              <a:rPr lang="zh-CN" altLang="en-US" sz="4800" dirty="0">
                <a:solidFill>
                  <a:srgbClr val="535353"/>
                </a:solidFill>
              </a:rPr>
              <a:t>开发案例</a:t>
            </a:r>
            <a:r>
              <a:rPr lang="en-US" altLang="zh-CN" sz="4800" dirty="0">
                <a:solidFill>
                  <a:srgbClr val="535353"/>
                </a:solidFill>
              </a:rPr>
              <a:t>(</a:t>
            </a:r>
            <a:r>
              <a:rPr lang="zh-CN" altLang="en-US" sz="4800" dirty="0">
                <a:solidFill>
                  <a:srgbClr val="535353"/>
                </a:solidFill>
              </a:rPr>
              <a:t>条件，并发</a:t>
            </a:r>
            <a:r>
              <a:rPr lang="mr-IN" altLang="zh-CN" sz="4800" dirty="0">
                <a:solidFill>
                  <a:srgbClr val="535353"/>
                </a:solidFill>
              </a:rPr>
              <a:t>……</a:t>
            </a:r>
            <a:r>
              <a:rPr lang="en-US" altLang="zh-CN" sz="4800" dirty="0">
                <a:solidFill>
                  <a:srgbClr val="535353"/>
                </a:solidFill>
              </a:rPr>
              <a:t>)</a:t>
            </a:r>
            <a:endParaRPr lang="zh-CN" altLang="en-US" sz="4800" dirty="0">
              <a:solidFill>
                <a:srgbClr val="535353"/>
              </a:solidFill>
            </a:endParaRPr>
          </a:p>
          <a:p>
            <a:pPr>
              <a:lnSpc>
                <a:spcPct val="200000"/>
              </a:lnSpc>
              <a:buSzTx/>
              <a:buFont typeface="Wingdings" charset="2"/>
              <a:buChar char="l"/>
              <a:defRPr sz="4000">
                <a:solidFill>
                  <a:srgbClr val="535353"/>
                </a:solidFill>
              </a:defRPr>
            </a:pPr>
            <a:r>
              <a:rPr lang="zh-CN" altLang="en-US" sz="4800" b="1" dirty="0">
                <a:solidFill>
                  <a:srgbClr val="535353"/>
                </a:solidFill>
              </a:rPr>
              <a:t>实战四：数据初始化案例</a:t>
            </a:r>
            <a:r>
              <a:rPr lang="en-US" altLang="zh-CN" sz="4800" b="1" dirty="0">
                <a:solidFill>
                  <a:srgbClr val="535353"/>
                </a:solidFill>
              </a:rPr>
              <a:t>(</a:t>
            </a:r>
            <a:r>
              <a:rPr lang="zh-CN" altLang="en-US" sz="4800" b="1" dirty="0">
                <a:solidFill>
                  <a:srgbClr val="535353"/>
                </a:solidFill>
              </a:rPr>
              <a:t>循环调度</a:t>
            </a:r>
            <a:r>
              <a:rPr lang="en-US" altLang="zh-CN" sz="4800" b="1" dirty="0">
                <a:solidFill>
                  <a:srgbClr val="535353"/>
                </a:solidFill>
              </a:rPr>
              <a:t>)</a:t>
            </a:r>
            <a:endParaRPr lang="zh-CN" altLang="en-US" sz="4800" b="1" dirty="0">
              <a:solidFill>
                <a:srgbClr val="535353"/>
              </a:solidFill>
            </a:endParaRPr>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29530343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数据初始化案例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循环调度</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3" name="矩形 2"/>
          <p:cNvSpPr/>
          <p:nvPr/>
        </p:nvSpPr>
        <p:spPr>
          <a:xfrm>
            <a:off x="886149" y="1776036"/>
            <a:ext cx="22530442" cy="1384995"/>
          </a:xfrm>
          <a:prstGeom prst="rect">
            <a:avLst/>
          </a:prstGeom>
        </p:spPr>
        <p:txBody>
          <a:bodyPr wrap="square">
            <a:spAutoFit/>
          </a:bodyPr>
          <a:lstStyle/>
          <a:p>
            <a:pPr marL="742950" indent="-742950">
              <a:lnSpc>
                <a:spcPct val="150000"/>
              </a:lnSpc>
              <a:buFont typeface="Wingdings" charset="2"/>
              <a:buChar char="Ø"/>
            </a:pPr>
            <a:r>
              <a:rPr lang="zh-CN" altLang="en-US" sz="3200" b="1" dirty="0" smtClean="0">
                <a:latin typeface="Microsoft YaHei" charset="-122"/>
                <a:ea typeface="Microsoft YaHei" charset="-122"/>
                <a:cs typeface="Microsoft YaHei" charset="-122"/>
              </a:rPr>
              <a:t>原理</a:t>
            </a:r>
            <a:endParaRPr lang="zh-CN" altLang="en-US" sz="3200" b="1"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）定义参数变量、</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）获取时间、作业等参数、</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）获取循环次数、</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）调度需要循环的作业、</a:t>
            </a: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）更新时间参数，跳出循环</a:t>
            </a:r>
            <a:endParaRPr lang="en-US" altLang="zh-CN" sz="2400" dirty="0">
              <a:latin typeface="Microsoft YaHei" charset="-122"/>
              <a:ea typeface="Microsoft YaHei" charset="-122"/>
              <a:cs typeface="Microsoft YaHei" charset="-122"/>
            </a:endParaRPr>
          </a:p>
        </p:txBody>
      </p:sp>
      <p:sp>
        <p:nvSpPr>
          <p:cNvPr id="4" name="矩形 3"/>
          <p:cNvSpPr/>
          <p:nvPr/>
        </p:nvSpPr>
        <p:spPr>
          <a:xfrm>
            <a:off x="886145" y="3156394"/>
            <a:ext cx="22530443" cy="2492990"/>
          </a:xfrm>
          <a:prstGeom prst="rect">
            <a:avLst/>
          </a:prstGeom>
        </p:spPr>
        <p:txBody>
          <a:bodyPr wrap="square">
            <a:spAutoFit/>
          </a:bodyPr>
          <a:lstStyle/>
          <a:p>
            <a:pPr marL="742950" indent="-742950">
              <a:lnSpc>
                <a:spcPct val="150000"/>
              </a:lnSpc>
              <a:buFont typeface="Wingdings" charset="2"/>
              <a:buChar char="Ø"/>
            </a:pPr>
            <a:r>
              <a:rPr lang="zh-CN" altLang="en-US" sz="3200" b="1" dirty="0" smtClean="0">
                <a:latin typeface="Microsoft YaHei" charset="-122"/>
                <a:ea typeface="Microsoft YaHei" charset="-122"/>
                <a:cs typeface="Microsoft YaHei" charset="-122"/>
              </a:rPr>
              <a:t>例子</a:t>
            </a:r>
            <a:endParaRPr lang="en-US" altLang="zh-CN" sz="3200" b="1"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场景：由于已经切换到大数据平台，但是有部分历史数据还在</a:t>
            </a:r>
            <a:r>
              <a:rPr lang="en-US" altLang="zh-CN" sz="2400" dirty="0" smtClean="0">
                <a:latin typeface="Microsoft YaHei" charset="-122"/>
                <a:ea typeface="Microsoft YaHei" charset="-122"/>
                <a:cs typeface="Microsoft YaHei" charset="-122"/>
              </a:rPr>
              <a:t>oracle</a:t>
            </a:r>
            <a:r>
              <a:rPr lang="zh-CN" altLang="en-US" sz="2400" dirty="0" smtClean="0">
                <a:latin typeface="Microsoft YaHei" charset="-122"/>
                <a:ea typeface="Microsoft YaHei" charset="-122"/>
                <a:cs typeface="Microsoft YaHei" charset="-122"/>
              </a:rPr>
              <a:t>数据库中，需要将这部分数据循环抽到</a:t>
            </a:r>
            <a:r>
              <a:rPr lang="en-US" altLang="zh-CN" sz="2400" dirty="0" smtClean="0">
                <a:latin typeface="Microsoft YaHei" charset="-122"/>
                <a:ea typeface="Microsoft YaHei" charset="-122"/>
                <a:cs typeface="Microsoft YaHei" charset="-122"/>
              </a:rPr>
              <a:t>Hive</a:t>
            </a:r>
            <a:r>
              <a:rPr lang="zh-CN" altLang="en-US" sz="2400" dirty="0" smtClean="0">
                <a:latin typeface="Microsoft YaHei" charset="-122"/>
                <a:ea typeface="Microsoft YaHei" charset="-122"/>
                <a:cs typeface="Microsoft YaHei" charset="-122"/>
              </a:rPr>
              <a:t>中。</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解决方案：以下是生产日报同步旧平台数据用到的</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个作业，</a:t>
            </a:r>
            <a:r>
              <a:rPr lang="en-US" altLang="zh-CN" sz="2400" dirty="0" err="1" smtClean="0">
                <a:latin typeface="Microsoft YaHei" charset="-122"/>
                <a:ea typeface="Microsoft YaHei" charset="-122"/>
                <a:cs typeface="Microsoft YaHei" charset="-122"/>
              </a:rPr>
              <a:t>GET_PERIOD_DATE.ktr</a:t>
            </a:r>
            <a:r>
              <a:rPr lang="zh-CN" altLang="en-US" sz="2400" dirty="0" smtClean="0">
                <a:latin typeface="Microsoft YaHei" charset="-122"/>
                <a:ea typeface="Microsoft YaHei" charset="-122"/>
                <a:cs typeface="Microsoft YaHei" charset="-122"/>
              </a:rPr>
              <a:t>是获取时间参数的公共程序，</a:t>
            </a:r>
            <a:r>
              <a:rPr lang="en-US" altLang="zh-CN" sz="2400" dirty="0" err="1" smtClean="0">
                <a:latin typeface="Microsoft YaHei" charset="-122"/>
                <a:ea typeface="Microsoft YaHei" charset="-122"/>
                <a:cs typeface="Microsoft YaHei" charset="-122"/>
              </a:rPr>
              <a:t>Job_DM_FIN</a:t>
            </a:r>
            <a:r>
              <a:rPr lang="zh-CN" altLang="en-US" sz="2400" dirty="0" smtClean="0">
                <a:latin typeface="Microsoft YaHei" charset="-122"/>
                <a:ea typeface="Microsoft YaHei" charset="-122"/>
                <a:cs typeface="Microsoft YaHei" charset="-122"/>
              </a:rPr>
              <a:t>开头的</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个程序是正常抽取历史数据的程序，而实现循环调度功能主要逻辑在</a:t>
            </a:r>
            <a:r>
              <a:rPr lang="en-US" altLang="zh-CN" sz="2400" dirty="0" err="1" smtClean="0">
                <a:latin typeface="Microsoft YaHei" charset="-122"/>
                <a:ea typeface="Microsoft YaHei" charset="-122"/>
                <a:cs typeface="Microsoft YaHei" charset="-122"/>
              </a:rPr>
              <a:t>Job_PUB_LOOP.kjb</a:t>
            </a:r>
            <a:r>
              <a:rPr lang="zh-CN" altLang="en-US" sz="2400" dirty="0" smtClean="0">
                <a:latin typeface="Microsoft YaHei" charset="-122"/>
                <a:ea typeface="Microsoft YaHei" charset="-122"/>
                <a:cs typeface="Microsoft YaHei" charset="-122"/>
              </a:rPr>
              <a:t>这个作业里</a:t>
            </a:r>
            <a:endParaRPr lang="zh-CN" altLang="en-US"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7409021" y="5649598"/>
            <a:ext cx="8864414" cy="1340190"/>
          </a:xfrm>
          <a:prstGeom prst="rect">
            <a:avLst/>
          </a:prstGeom>
        </p:spPr>
      </p:pic>
      <p:pic>
        <p:nvPicPr>
          <p:cNvPr id="6" name="图片 5"/>
          <p:cNvPicPr>
            <a:picLocks noChangeAspect="1"/>
          </p:cNvPicPr>
          <p:nvPr/>
        </p:nvPicPr>
        <p:blipFill>
          <a:blip r:embed="rId4"/>
          <a:stretch>
            <a:fillRect/>
          </a:stretch>
        </p:blipFill>
        <p:spPr>
          <a:xfrm>
            <a:off x="2657754" y="7022243"/>
            <a:ext cx="18366948" cy="4871301"/>
          </a:xfrm>
          <a:prstGeom prst="rect">
            <a:avLst/>
          </a:prstGeom>
        </p:spPr>
      </p:pic>
      <p:pic>
        <p:nvPicPr>
          <p:cNvPr id="7" name="图片 6"/>
          <p:cNvPicPr>
            <a:picLocks noChangeAspect="1"/>
          </p:cNvPicPr>
          <p:nvPr/>
        </p:nvPicPr>
        <p:blipFill>
          <a:blip r:embed="rId5"/>
          <a:stretch>
            <a:fillRect/>
          </a:stretch>
        </p:blipFill>
        <p:spPr>
          <a:xfrm>
            <a:off x="234848" y="5605017"/>
            <a:ext cx="8896549" cy="6564772"/>
          </a:xfrm>
          <a:prstGeom prst="rect">
            <a:avLst/>
          </a:prstGeom>
        </p:spPr>
      </p:pic>
      <p:pic>
        <p:nvPicPr>
          <p:cNvPr id="8" name="图片 7"/>
          <p:cNvPicPr>
            <a:picLocks noChangeAspect="1"/>
          </p:cNvPicPr>
          <p:nvPr/>
        </p:nvPicPr>
        <p:blipFill>
          <a:blip r:embed="rId6"/>
          <a:stretch>
            <a:fillRect/>
          </a:stretch>
        </p:blipFill>
        <p:spPr>
          <a:xfrm>
            <a:off x="7680137" y="5605017"/>
            <a:ext cx="7963483" cy="6564772"/>
          </a:xfrm>
          <a:prstGeom prst="rect">
            <a:avLst/>
          </a:prstGeom>
        </p:spPr>
      </p:pic>
      <p:pic>
        <p:nvPicPr>
          <p:cNvPr id="9" name="图片 8"/>
          <p:cNvPicPr>
            <a:picLocks noChangeAspect="1"/>
          </p:cNvPicPr>
          <p:nvPr/>
        </p:nvPicPr>
        <p:blipFill>
          <a:blip r:embed="rId7"/>
          <a:stretch>
            <a:fillRect/>
          </a:stretch>
        </p:blipFill>
        <p:spPr>
          <a:xfrm>
            <a:off x="15656449" y="5649384"/>
            <a:ext cx="8625936" cy="6520405"/>
          </a:xfrm>
          <a:prstGeom prst="rect">
            <a:avLst/>
          </a:prstGeom>
        </p:spPr>
      </p:pic>
    </p:spTree>
    <p:extLst>
      <p:ext uri="{BB962C8B-B14F-4D97-AF65-F5344CB8AC3E}">
        <p14:creationId xmlns:p14="http://schemas.microsoft.com/office/powerpoint/2010/main" val="4246425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1000"/>
                                        <p:tgtEl>
                                          <p:spTgt spid="7"/>
                                        </p:tgtEl>
                                      </p:cBhvr>
                                    </p:animEffect>
                                  </p:childTnLst>
                                </p:cTn>
                              </p:par>
                            </p:childTnLst>
                          </p:cTn>
                        </p:par>
                        <p:par>
                          <p:cTn id="28" fill="hold">
                            <p:stCondLst>
                              <p:cond delay="1000"/>
                            </p:stCondLst>
                            <p:childTnLst>
                              <p:par>
                                <p:cTn id="29" presetID="3" presetClass="entr" presetSubtype="1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1000"/>
                                        <p:tgtEl>
                                          <p:spTgt spid="8"/>
                                        </p:tgtEl>
                                      </p:cBhvr>
                                    </p:animEffect>
                                  </p:childTnLst>
                                </p:cTn>
                              </p:par>
                            </p:childTnLst>
                          </p:cTn>
                        </p:par>
                        <p:par>
                          <p:cTn id="32" fill="hold">
                            <p:stCondLst>
                              <p:cond delay="2000"/>
                            </p:stCondLst>
                            <p:childTnLst>
                              <p:par>
                                <p:cTn id="33" presetID="3" presetClass="entr" presetSubtype="1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103" y="5310190"/>
            <a:ext cx="5600700" cy="3057525"/>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ETL</a:t>
            </a:r>
            <a:r>
              <a:rPr lang="zh-CN" altLang="en-US" dirty="0" smtClean="0">
                <a:solidFill>
                  <a:schemeClr val="tx1">
                    <a:lumMod val="95000"/>
                    <a:lumOff val="5000"/>
                  </a:schemeClr>
                </a:solidFill>
              </a:rPr>
              <a:t>作业开发规范及流程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命名</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参数化</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变量</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49" y="2079602"/>
            <a:ext cx="20698503" cy="6463308"/>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命名规范：</a:t>
            </a:r>
            <a:endParaRPr lang="en-US" altLang="zh-CN"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ODS</a:t>
            </a:r>
            <a:r>
              <a:rPr lang="zh-CN" altLang="en-US" sz="3200" dirty="0">
                <a:latin typeface="Microsoft YaHei" charset="-122"/>
                <a:ea typeface="Microsoft YaHei" charset="-122"/>
                <a:cs typeface="Microsoft YaHei" charset="-122"/>
              </a:rPr>
              <a:t>表名跟源系统表名保持一致</a:t>
            </a:r>
            <a:endParaRPr lang="en-US" altLang="zh-CN" sz="3200"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DIM</a:t>
            </a:r>
            <a:r>
              <a:rPr lang="zh-CN" altLang="en-US" sz="3200" dirty="0">
                <a:latin typeface="Microsoft YaHei" charset="-122"/>
                <a:ea typeface="Microsoft YaHei" charset="-122"/>
                <a:cs typeface="Microsoft YaHei" charset="-122"/>
              </a:rPr>
              <a:t>层表命名：</a:t>
            </a:r>
            <a:r>
              <a:rPr lang="en-US" altLang="zh-CN" sz="3200" dirty="0">
                <a:latin typeface="Microsoft YaHei" charset="-122"/>
                <a:ea typeface="Microsoft YaHei" charset="-122"/>
                <a:cs typeface="Microsoft YaHei" charset="-122"/>
              </a:rPr>
              <a:t>DIM+</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_</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自定义名称</a:t>
            </a:r>
            <a:endParaRPr lang="en-US" altLang="zh-CN" sz="3200"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MID</a:t>
            </a:r>
            <a:r>
              <a:rPr lang="zh-CN" altLang="en-US" sz="3200" dirty="0">
                <a:latin typeface="Microsoft YaHei" charset="-122"/>
                <a:ea typeface="Microsoft YaHei" charset="-122"/>
                <a:cs typeface="Microsoft YaHei" charset="-122"/>
              </a:rPr>
              <a:t>层表名：</a:t>
            </a:r>
            <a:r>
              <a:rPr lang="en-US" altLang="zh-CN" sz="3200" dirty="0">
                <a:latin typeface="Microsoft YaHei" charset="-122"/>
                <a:ea typeface="Microsoft YaHei" charset="-122"/>
                <a:cs typeface="Microsoft YaHei" charset="-122"/>
              </a:rPr>
              <a:t>MID+</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_</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主题简称</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自定义名称</a:t>
            </a:r>
            <a:endParaRPr lang="en-US" altLang="zh-CN" sz="3200"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DW</a:t>
            </a:r>
            <a:r>
              <a:rPr lang="zh-CN" altLang="en-US" sz="3200" dirty="0">
                <a:latin typeface="Microsoft YaHei" charset="-122"/>
                <a:ea typeface="Microsoft YaHei" charset="-122"/>
                <a:cs typeface="Microsoft YaHei" charset="-122"/>
              </a:rPr>
              <a:t>层表名：</a:t>
            </a:r>
            <a:r>
              <a:rPr lang="en-US" altLang="zh-CN" sz="3200" dirty="0">
                <a:latin typeface="Microsoft YaHei" charset="-122"/>
                <a:ea typeface="Microsoft YaHei" charset="-122"/>
                <a:cs typeface="Microsoft YaHei" charset="-122"/>
              </a:rPr>
              <a:t>DW+</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_</a:t>
            </a:r>
            <a:r>
              <a:rPr lang="zh-CN" altLang="en-US" sz="3200" dirty="0">
                <a:latin typeface="Microsoft YaHei" charset="-122"/>
                <a:ea typeface="Microsoft YaHei" charset="-122"/>
                <a:cs typeface="Microsoft YaHei" charset="-122"/>
              </a:rPr>
              <a:t>’</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主题简称</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自定义名称</a:t>
            </a:r>
            <a:endParaRPr lang="en-US" altLang="zh-CN" sz="3200"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DM</a:t>
            </a:r>
            <a:r>
              <a:rPr lang="zh-CN" altLang="en-US" sz="3200" dirty="0">
                <a:latin typeface="Microsoft YaHei" charset="-122"/>
                <a:ea typeface="Microsoft YaHei" charset="-122"/>
                <a:cs typeface="Microsoft YaHei" charset="-122"/>
              </a:rPr>
              <a:t>层表名：</a:t>
            </a:r>
            <a:r>
              <a:rPr lang="en-US" altLang="zh-CN" sz="3200" dirty="0">
                <a:latin typeface="Microsoft YaHei" charset="-122"/>
                <a:ea typeface="Microsoft YaHei" charset="-122"/>
                <a:cs typeface="Microsoft YaHei" charset="-122"/>
              </a:rPr>
              <a:t>DM+</a:t>
            </a:r>
            <a:r>
              <a:rPr lang="zh-CN" altLang="en-US" sz="3200" dirty="0">
                <a:latin typeface="Microsoft YaHei" charset="-122"/>
                <a:ea typeface="Microsoft YaHei" charset="-122"/>
                <a:cs typeface="Microsoft YaHei" charset="-122"/>
              </a:rPr>
              <a:t> </a:t>
            </a:r>
            <a:r>
              <a:rPr lang="en-US" altLang="zh-CN" sz="3200" dirty="0">
                <a:latin typeface="Microsoft YaHei" charset="-122"/>
                <a:ea typeface="Microsoft YaHei" charset="-122"/>
                <a:cs typeface="Microsoft YaHei" charset="-122"/>
              </a:rPr>
              <a:t>‘_’+</a:t>
            </a:r>
            <a:r>
              <a:rPr lang="zh-CN" altLang="en-US" sz="3200" dirty="0">
                <a:latin typeface="Microsoft YaHei" charset="-122"/>
                <a:ea typeface="Microsoft YaHei" charset="-122"/>
                <a:cs typeface="Microsoft YaHei" charset="-122"/>
              </a:rPr>
              <a:t>应用简称</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自定义名称</a:t>
            </a:r>
            <a:endParaRPr lang="en-US" altLang="zh-CN" sz="3200" dirty="0">
              <a:latin typeface="Microsoft YaHei" charset="-122"/>
              <a:ea typeface="Microsoft YaHei" charset="-122"/>
              <a:cs typeface="Microsoft YaHei" charset="-122"/>
            </a:endParaRPr>
          </a:p>
          <a:p>
            <a:pPr defTabSz="1831338">
              <a:lnSpc>
                <a:spcPct val="150000"/>
              </a:lnSpc>
            </a:pPr>
            <a:r>
              <a:rPr lang="en-US" altLang="zh-CN" sz="3200" dirty="0">
                <a:latin typeface="Microsoft YaHei" charset="-122"/>
                <a:ea typeface="Microsoft YaHei" charset="-122"/>
                <a:cs typeface="Microsoft YaHei" charset="-122"/>
              </a:rPr>
              <a:t>TEMP</a:t>
            </a:r>
            <a:r>
              <a:rPr lang="zh-CN" altLang="en-US" sz="3200" dirty="0">
                <a:latin typeface="Microsoft YaHei" charset="-122"/>
                <a:ea typeface="Microsoft YaHei" charset="-122"/>
                <a:cs typeface="Microsoft YaHei" charset="-122"/>
              </a:rPr>
              <a:t>层表名：</a:t>
            </a:r>
            <a:r>
              <a:rPr lang="en-US" altLang="zh-CN" sz="3200" dirty="0">
                <a:latin typeface="Microsoft YaHei" charset="-122"/>
                <a:ea typeface="Microsoft YaHei" charset="-122"/>
                <a:cs typeface="Microsoft YaHei" charset="-122"/>
              </a:rPr>
              <a:t>TEMP+</a:t>
            </a:r>
            <a:r>
              <a:rPr lang="zh-CN" altLang="en-US" sz="3200" dirty="0">
                <a:latin typeface="Microsoft YaHei" charset="-122"/>
                <a:ea typeface="Microsoft YaHei" charset="-122"/>
                <a:cs typeface="Microsoft YaHei" charset="-122"/>
              </a:rPr>
              <a:t> </a:t>
            </a:r>
            <a:r>
              <a:rPr lang="en-US" altLang="zh-CN" sz="3200" dirty="0">
                <a:latin typeface="Microsoft YaHei" charset="-122"/>
                <a:ea typeface="Microsoft YaHei" charset="-122"/>
                <a:cs typeface="Microsoft YaHei" charset="-122"/>
              </a:rPr>
              <a:t>‘_’+</a:t>
            </a:r>
            <a:r>
              <a:rPr lang="zh-CN" altLang="en-US" sz="3200" dirty="0">
                <a:latin typeface="Microsoft YaHei" charset="-122"/>
                <a:ea typeface="Microsoft YaHei" charset="-122"/>
                <a:cs typeface="Microsoft YaHei" charset="-122"/>
              </a:rPr>
              <a:t>应用简称</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主题简称</a:t>
            </a:r>
            <a:r>
              <a:rPr lang="en-US" altLang="zh-CN" sz="3200" dirty="0">
                <a:latin typeface="Microsoft YaHei" charset="-122"/>
                <a:ea typeface="Microsoft YaHei" charset="-122"/>
                <a:cs typeface="Microsoft YaHei" charset="-122"/>
              </a:rPr>
              <a:t>+</a:t>
            </a:r>
            <a:r>
              <a:rPr lang="zh-CN" altLang="en-US" sz="3200" dirty="0">
                <a:latin typeface="Microsoft YaHei" charset="-122"/>
                <a:ea typeface="Microsoft YaHei" charset="-122"/>
                <a:cs typeface="Microsoft YaHei" charset="-122"/>
              </a:rPr>
              <a:t>自定义名称</a:t>
            </a:r>
            <a:endParaRPr lang="en-US" altLang="zh-CN" sz="3200" dirty="0">
              <a:latin typeface="Microsoft YaHei" charset="-122"/>
              <a:ea typeface="Microsoft YaHei" charset="-122"/>
              <a:cs typeface="Microsoft YaHei" charset="-122"/>
            </a:endParaRPr>
          </a:p>
          <a:p>
            <a:pPr defTabSz="1831338">
              <a:lnSpc>
                <a:spcPct val="150000"/>
              </a:lnSpc>
            </a:pPr>
            <a:r>
              <a:rPr lang="zh-CN" altLang="en-US" dirty="0">
                <a:solidFill>
                  <a:srgbClr val="FF0000"/>
                </a:solidFill>
                <a:latin typeface="Microsoft YaHei" charset="-122"/>
                <a:ea typeface="Microsoft YaHei" charset="-122"/>
                <a:cs typeface="Microsoft YaHei" charset="-122"/>
              </a:rPr>
              <a:t>注：表名不宜太长</a:t>
            </a:r>
            <a:endParaRPr lang="en-US" altLang="zh-CN" dirty="0">
              <a:solidFill>
                <a:srgbClr val="FF0000"/>
              </a:solidFill>
              <a:latin typeface="Microsoft YaHei" charset="-122"/>
              <a:ea typeface="Microsoft YaHei" charset="-122"/>
              <a:cs typeface="Microsoft YaHei" charset="-122"/>
            </a:endParaRPr>
          </a:p>
        </p:txBody>
      </p:sp>
      <p:sp>
        <p:nvSpPr>
          <p:cNvPr id="4" name="矩形 3"/>
          <p:cNvSpPr/>
          <p:nvPr/>
        </p:nvSpPr>
        <p:spPr>
          <a:xfrm>
            <a:off x="886148" y="8846476"/>
            <a:ext cx="20698503" cy="4154984"/>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参数化：</a:t>
            </a:r>
            <a:endParaRPr lang="en-US" altLang="zh-CN" dirty="0">
              <a:latin typeface="Microsoft YaHei" charset="-122"/>
              <a:ea typeface="Microsoft YaHei" charset="-122"/>
              <a:cs typeface="Microsoft YaHei" charset="-122"/>
            </a:endParaRPr>
          </a:p>
          <a:p>
            <a:pPr defTabSz="1831338">
              <a:lnSpc>
                <a:spcPct val="150000"/>
              </a:lnSpc>
            </a:pPr>
            <a:r>
              <a:rPr lang="zh-CN" altLang="en-US" sz="3200" dirty="0">
                <a:latin typeface="Microsoft YaHei" charset="-122"/>
                <a:ea typeface="Microsoft YaHei" charset="-122"/>
                <a:cs typeface="Microsoft YaHei" charset="-122"/>
              </a:rPr>
              <a:t>合理选择并发：</a:t>
            </a:r>
            <a:r>
              <a:rPr lang="en-US" altLang="zh-CN" sz="3200" dirty="0">
                <a:latin typeface="Microsoft YaHei" charset="-122"/>
                <a:ea typeface="Microsoft YaHei" charset="-122"/>
                <a:cs typeface="Microsoft YaHei" charset="-122"/>
              </a:rPr>
              <a:t>set </a:t>
            </a:r>
            <a:r>
              <a:rPr lang="en-US" altLang="zh-CN" sz="3200" dirty="0" err="1">
                <a:latin typeface="Microsoft YaHei" charset="-122"/>
                <a:ea typeface="Microsoft YaHei" charset="-122"/>
                <a:cs typeface="Microsoft YaHei" charset="-122"/>
              </a:rPr>
              <a:t>hive.exec.parallel</a:t>
            </a:r>
            <a:r>
              <a:rPr lang="en-US" altLang="zh-CN" sz="3200" dirty="0">
                <a:latin typeface="Microsoft YaHei" charset="-122"/>
                <a:ea typeface="Microsoft YaHei" charset="-122"/>
                <a:cs typeface="Microsoft YaHei" charset="-122"/>
              </a:rPr>
              <a:t>=true;</a:t>
            </a:r>
          </a:p>
          <a:p>
            <a:pPr defTabSz="1831338">
              <a:lnSpc>
                <a:spcPct val="150000"/>
              </a:lnSpc>
            </a:pPr>
            <a:r>
              <a:rPr lang="zh-CN" altLang="en-US" sz="3200" dirty="0">
                <a:latin typeface="Microsoft YaHei" charset="-122"/>
                <a:ea typeface="Microsoft YaHei" charset="-122"/>
                <a:cs typeface="Microsoft YaHei" charset="-122"/>
              </a:rPr>
              <a:t>合理设置分区：</a:t>
            </a:r>
            <a:r>
              <a:rPr lang="en-US" altLang="zh-CN" sz="3200" dirty="0">
                <a:latin typeface="Microsoft YaHei" charset="-122"/>
                <a:ea typeface="Microsoft YaHei" charset="-122"/>
                <a:cs typeface="Microsoft YaHei" charset="-122"/>
              </a:rPr>
              <a:t>set </a:t>
            </a:r>
            <a:r>
              <a:rPr lang="en-US" altLang="zh-CN" sz="3200" dirty="0" err="1">
                <a:latin typeface="Microsoft YaHei" charset="-122"/>
                <a:ea typeface="Microsoft YaHei" charset="-122"/>
                <a:cs typeface="Microsoft YaHei" charset="-122"/>
              </a:rPr>
              <a:t>hive.exec.dynamic.partition</a:t>
            </a:r>
            <a:r>
              <a:rPr lang="en-US" altLang="zh-CN" sz="3200" dirty="0">
                <a:latin typeface="Microsoft YaHei" charset="-122"/>
                <a:ea typeface="Microsoft YaHei" charset="-122"/>
                <a:cs typeface="Microsoft YaHei" charset="-122"/>
              </a:rPr>
              <a:t>=true;</a:t>
            </a:r>
          </a:p>
          <a:p>
            <a:pPr defTabSz="1831338">
              <a:lnSpc>
                <a:spcPct val="150000"/>
              </a:lnSpc>
            </a:pPr>
            <a:r>
              <a:rPr lang="zh-CN" altLang="en-US" sz="3200" dirty="0" smtClean="0">
                <a:latin typeface="Microsoft YaHei" charset="-122"/>
                <a:ea typeface="Microsoft YaHei" charset="-122"/>
                <a:cs typeface="Microsoft YaHei" charset="-122"/>
              </a:rPr>
              <a:t>合理设置合并文件：</a:t>
            </a:r>
            <a:r>
              <a:rPr lang="en-US" altLang="zh-CN" sz="3200" dirty="0" err="1"/>
              <a:t>hive.merge.mapfiles</a:t>
            </a:r>
            <a:r>
              <a:rPr lang="en-US" altLang="zh-CN" sz="3200" dirty="0"/>
              <a:t> = true</a:t>
            </a:r>
            <a:r>
              <a:rPr lang="zh-CN" altLang="zh-CN" sz="3200" dirty="0"/>
              <a:t> </a:t>
            </a:r>
            <a:endParaRPr lang="en-US" altLang="zh-CN" sz="3200" dirty="0"/>
          </a:p>
          <a:p>
            <a:pPr defTabSz="1831338">
              <a:lnSpc>
                <a:spcPct val="150000"/>
              </a:lnSpc>
            </a:pPr>
            <a:r>
              <a:rPr lang="zh-CN" altLang="en-US" sz="3200" dirty="0">
                <a:latin typeface="Microsoft YaHei" charset="-122"/>
                <a:ea typeface="Microsoft YaHei" charset="-122"/>
                <a:cs typeface="Microsoft YaHei" charset="-122"/>
              </a:rPr>
              <a:t>合理设置</a:t>
            </a:r>
            <a:r>
              <a:rPr lang="en-US" altLang="zh-CN" sz="3200" dirty="0">
                <a:latin typeface="Microsoft YaHei" charset="-122"/>
                <a:ea typeface="Microsoft YaHei" charset="-122"/>
                <a:cs typeface="Microsoft YaHei" charset="-122"/>
              </a:rPr>
              <a:t>reduce</a:t>
            </a:r>
            <a:r>
              <a:rPr lang="zh-CN" altLang="en-US" sz="3200" dirty="0">
                <a:latin typeface="Microsoft YaHei" charset="-122"/>
                <a:ea typeface="Microsoft YaHei" charset="-122"/>
                <a:cs typeface="Microsoft YaHei" charset="-122"/>
              </a:rPr>
              <a:t>个数：</a:t>
            </a:r>
            <a:r>
              <a:rPr lang="en-US" altLang="zh-CN" sz="3200" dirty="0">
                <a:latin typeface="Microsoft YaHei" charset="-122"/>
                <a:ea typeface="Microsoft YaHei" charset="-122"/>
                <a:cs typeface="Microsoft YaHei" charset="-122"/>
              </a:rPr>
              <a:t>set </a:t>
            </a:r>
            <a:r>
              <a:rPr lang="en-US" altLang="zh-CN" sz="3200" dirty="0" err="1">
                <a:latin typeface="Microsoft YaHei" charset="-122"/>
                <a:ea typeface="Microsoft YaHei" charset="-122"/>
                <a:cs typeface="Microsoft YaHei" charset="-122"/>
              </a:rPr>
              <a:t>mapred.reduce.tasks</a:t>
            </a:r>
            <a:r>
              <a:rPr lang="en-US" altLang="zh-CN" sz="3200" dirty="0">
                <a:latin typeface="Microsoft YaHei" charset="-122"/>
                <a:ea typeface="Microsoft YaHei" charset="-122"/>
                <a:cs typeface="Microsoft YaHei" charset="-122"/>
              </a:rPr>
              <a:t> = 15</a:t>
            </a:r>
            <a:r>
              <a:rPr lang="zh-CN" altLang="zh-CN" sz="3200" dirty="0">
                <a:latin typeface="Microsoft YaHei" charset="-122"/>
                <a:ea typeface="Microsoft YaHei" charset="-122"/>
                <a:cs typeface="Microsoft YaHei" charset="-122"/>
              </a:rPr>
              <a:t> </a:t>
            </a:r>
            <a:endParaRPr lang="en-US" altLang="zh-CN" sz="3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2706711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en-US" altLang="zh-CN" dirty="0" smtClean="0">
                <a:solidFill>
                  <a:schemeClr val="tx1">
                    <a:lumMod val="95000"/>
                    <a:lumOff val="5000"/>
                  </a:schemeClr>
                </a:solidFill>
              </a:rPr>
              <a:t>ETL</a:t>
            </a:r>
            <a:r>
              <a:rPr lang="zh-CN" altLang="en-US" dirty="0" smtClean="0">
                <a:solidFill>
                  <a:schemeClr val="tx1">
                    <a:lumMod val="95000"/>
                    <a:lumOff val="5000"/>
                  </a:schemeClr>
                </a:solidFill>
              </a:rPr>
              <a:t>作业开发规范及流程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命名</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参数化</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变量</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886149" y="2079602"/>
            <a:ext cx="20698503" cy="10202793"/>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变量：</a:t>
            </a:r>
            <a:endParaRPr lang="en-US"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Kettle</a:t>
            </a:r>
            <a:r>
              <a:rPr lang="zh-CN" altLang="zh-CN" dirty="0">
                <a:latin typeface="Microsoft YaHei" charset="-122"/>
                <a:ea typeface="Microsoft YaHei" charset="-122"/>
                <a:cs typeface="Microsoft YaHei" charset="-122"/>
              </a:rPr>
              <a:t>全局变量设置：</a:t>
            </a:r>
          </a:p>
          <a:p>
            <a:pPr>
              <a:lnSpc>
                <a:spcPct val="125000"/>
              </a:lnSpc>
            </a:pPr>
            <a:r>
              <a:rPr lang="zh-CN" altLang="zh-CN" dirty="0">
                <a:latin typeface="Microsoft YaHei" charset="-122"/>
                <a:ea typeface="Microsoft YaHei" charset="-122"/>
                <a:cs typeface="Microsoft YaHei" charset="-122"/>
              </a:rPr>
              <a:t>在</a:t>
            </a:r>
            <a:r>
              <a:rPr lang="en-US" altLang="zh-CN" dirty="0">
                <a:latin typeface="Microsoft YaHei" charset="-122"/>
                <a:ea typeface="Microsoft YaHei" charset="-122"/>
                <a:cs typeface="Microsoft YaHei" charset="-122"/>
              </a:rPr>
              <a:t>kettle</a:t>
            </a:r>
            <a:r>
              <a:rPr lang="zh-CN" altLang="zh-CN" dirty="0">
                <a:latin typeface="Microsoft YaHei" charset="-122"/>
                <a:ea typeface="Microsoft YaHei" charset="-122"/>
                <a:cs typeface="Microsoft YaHei" charset="-122"/>
              </a:rPr>
              <a:t>配置文件中定义</a:t>
            </a:r>
            <a:r>
              <a:rPr lang="en-US" altLang="zh-CN" dirty="0">
                <a:latin typeface="Microsoft YaHei" charset="-122"/>
                <a:ea typeface="Microsoft YaHei" charset="-122"/>
                <a:cs typeface="Microsoft YaHei" charset="-122"/>
              </a:rPr>
              <a:t>kettle</a:t>
            </a:r>
            <a:r>
              <a:rPr lang="zh-CN" altLang="zh-CN" dirty="0">
                <a:latin typeface="Microsoft YaHei" charset="-122"/>
                <a:ea typeface="Microsoft YaHei" charset="-122"/>
                <a:cs typeface="Microsoft YaHei" charset="-122"/>
              </a:rPr>
              <a:t>全局变量，在</a:t>
            </a:r>
            <a:r>
              <a:rPr lang="en-US" altLang="zh-CN" dirty="0">
                <a:latin typeface="Microsoft YaHei" charset="-122"/>
                <a:ea typeface="Microsoft YaHei" charset="-122"/>
                <a:cs typeface="Microsoft YaHei" charset="-122"/>
              </a:rPr>
              <a:t>kettle</a:t>
            </a:r>
            <a:r>
              <a:rPr lang="zh-CN" altLang="zh-CN" dirty="0">
                <a:latin typeface="Microsoft YaHei" charset="-122"/>
                <a:ea typeface="Microsoft YaHei" charset="-122"/>
                <a:cs typeface="Microsoft YaHei" charset="-122"/>
              </a:rPr>
              <a:t>程序中可以直接使用全局变量替代公共值。</a:t>
            </a:r>
          </a:p>
          <a:p>
            <a:pPr>
              <a:lnSpc>
                <a:spcPct val="125000"/>
              </a:lnSpc>
            </a:pPr>
            <a:r>
              <a:rPr lang="zh-CN" altLang="zh-CN" dirty="0">
                <a:latin typeface="Microsoft YaHei" charset="-122"/>
                <a:ea typeface="Microsoft YaHei" charset="-122"/>
                <a:cs typeface="Microsoft YaHei" charset="-122"/>
              </a:rPr>
              <a:t>变量定义采用键值对的方式定义全局变量。</a:t>
            </a:r>
          </a:p>
          <a:p>
            <a:pPr>
              <a:lnSpc>
                <a:spcPct val="125000"/>
              </a:lnSpc>
            </a:pPr>
            <a:r>
              <a:rPr lang="zh-CN" altLang="zh-CN" dirty="0">
                <a:latin typeface="Microsoft YaHei" charset="-122"/>
                <a:ea typeface="Microsoft YaHei" charset="-122"/>
                <a:cs typeface="Microsoft YaHei" charset="-122"/>
              </a:rPr>
              <a:t>例：</a:t>
            </a:r>
          </a:p>
          <a:p>
            <a:pPr>
              <a:lnSpc>
                <a:spcPct val="125000"/>
              </a:lnSpc>
            </a:pPr>
            <a:r>
              <a:rPr lang="en-US" altLang="zh-CN" dirty="0">
                <a:latin typeface="Microsoft YaHei" charset="-122"/>
                <a:ea typeface="Microsoft YaHei" charset="-122"/>
                <a:cs typeface="Microsoft YaHei" charset="-122"/>
              </a:rPr>
              <a:t>MDW_APD_DB_HOST=10.16.9.118</a:t>
            </a:r>
            <a:endParaRPr lang="zh-CN"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MDW_APD_DB_NAME=</a:t>
            </a:r>
            <a:r>
              <a:rPr lang="en-US" altLang="zh-CN" dirty="0" err="1">
                <a:latin typeface="Microsoft YaHei" charset="-122"/>
                <a:ea typeface="Microsoft YaHei" charset="-122"/>
                <a:cs typeface="Microsoft YaHei" charset="-122"/>
              </a:rPr>
              <a:t>oradw</a:t>
            </a:r>
            <a:endParaRPr lang="zh-CN"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MDW_APD_DB_PASSWORD=</a:t>
            </a:r>
            <a:r>
              <a:rPr lang="en-US" altLang="zh-CN" dirty="0" err="1">
                <a:latin typeface="Microsoft YaHei" charset="-122"/>
                <a:ea typeface="Microsoft YaHei" charset="-122"/>
                <a:cs typeface="Microsoft YaHei" charset="-122"/>
              </a:rPr>
              <a:t>apd</a:t>
            </a:r>
            <a:endParaRPr lang="zh-CN"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MDW_APD_DB_PORT=1621</a:t>
            </a:r>
            <a:endParaRPr lang="zh-CN"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MDW_APD_DB_USER=</a:t>
            </a:r>
            <a:r>
              <a:rPr lang="en-US" altLang="zh-CN" dirty="0" err="1">
                <a:latin typeface="Microsoft YaHei" charset="-122"/>
                <a:ea typeface="Microsoft YaHei" charset="-122"/>
                <a:cs typeface="Microsoft YaHei" charset="-122"/>
              </a:rPr>
              <a:t>apd</a:t>
            </a:r>
            <a:endParaRPr lang="zh-CN" altLang="zh-CN" dirty="0">
              <a:latin typeface="Microsoft YaHei" charset="-122"/>
              <a:ea typeface="Microsoft YaHei" charset="-122"/>
              <a:cs typeface="Microsoft YaHei" charset="-122"/>
            </a:endParaRPr>
          </a:p>
          <a:p>
            <a:pPr>
              <a:lnSpc>
                <a:spcPct val="125000"/>
              </a:lnSpc>
            </a:pPr>
            <a:r>
              <a:rPr lang="en-US" altLang="zh-CN" dirty="0">
                <a:latin typeface="Microsoft YaHei" charset="-122"/>
                <a:ea typeface="Microsoft YaHei" charset="-122"/>
                <a:cs typeface="Microsoft YaHei" charset="-122"/>
              </a:rPr>
              <a:t>MDW_APD_JDBC=</a:t>
            </a:r>
            <a:r>
              <a:rPr lang="en-US" altLang="zh-CN" dirty="0" err="1">
                <a:latin typeface="Microsoft YaHei" charset="-122"/>
                <a:ea typeface="Microsoft YaHei" charset="-122"/>
                <a:cs typeface="Microsoft YaHei" charset="-122"/>
              </a:rPr>
              <a:t>jdbc</a:t>
            </a:r>
            <a:r>
              <a:rPr lang="en-US" altLang="zh-CN" dirty="0">
                <a:latin typeface="Microsoft YaHei" charset="-122"/>
                <a:ea typeface="Microsoft YaHei" charset="-122"/>
                <a:cs typeface="Microsoft YaHei" charset="-122"/>
              </a:rPr>
              <a:t>\:oracle\:thin\:@${MDW_APD_DB_HOST}\:${MDW_APD_DB_PORT}\:${MDW_APD_DB_NAME}</a:t>
            </a:r>
            <a:endParaRPr lang="zh-CN" altLang="zh-CN" dirty="0">
              <a:latin typeface="Microsoft YaHei" charset="-122"/>
              <a:ea typeface="Microsoft YaHei" charset="-122"/>
              <a:cs typeface="Microsoft YaHei" charset="-122"/>
            </a:endParaRPr>
          </a:p>
          <a:p>
            <a:pPr>
              <a:lnSpc>
                <a:spcPct val="125000"/>
              </a:lnSpc>
            </a:pPr>
            <a:r>
              <a:rPr lang="zh-CN" altLang="zh-CN" dirty="0">
                <a:latin typeface="Microsoft YaHei" charset="-122"/>
                <a:ea typeface="Microsoft YaHei" charset="-122"/>
                <a:cs typeface="Microsoft YaHei" charset="-122"/>
              </a:rPr>
              <a:t>变量使用方法：</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变量名</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数值型变量</a:t>
            </a:r>
          </a:p>
          <a:p>
            <a:pPr>
              <a:lnSpc>
                <a:spcPct val="125000"/>
              </a:lnSpc>
            </a:pPr>
            <a:r>
              <a:rPr lang="en-US" altLang="zh-CN" dirty="0" smtClean="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变量名</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字符型变量 </a:t>
            </a:r>
            <a:endParaRPr lang="en-US" altLang="zh-CN"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61128515"/>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smtClean="0">
                <a:solidFill>
                  <a:srgbClr val="535353"/>
                </a:solidFill>
              </a:rPr>
              <a:t>/</a:t>
            </a:r>
            <a:r>
              <a:rPr lang="zh-CN" altLang="en-US" sz="4800" dirty="0" smtClean="0">
                <a:solidFill>
                  <a:srgbClr val="535353"/>
                </a:solidFill>
              </a:rPr>
              <a:t>变量</a:t>
            </a:r>
            <a:r>
              <a:rPr lang="mr-IN" altLang="zh-CN" sz="4800" dirty="0" smtClean="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b="1" dirty="0">
                <a:solidFill>
                  <a:srgbClr val="535353"/>
                </a:solidFill>
              </a:rPr>
              <a:t>部署调度系统</a:t>
            </a:r>
            <a:endParaRPr sz="4800" b="1"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规范工作过程</a:t>
            </a:r>
            <a:r>
              <a:rPr lang="en-US" altLang="zh-CN" sz="4800" dirty="0" smtClean="0">
                <a:solidFill>
                  <a:srgbClr val="535353"/>
                </a:solidFill>
              </a:rPr>
              <a:t>(</a:t>
            </a:r>
            <a:r>
              <a:rPr lang="zh-CN" altLang="en-US" sz="4800" dirty="0" smtClean="0">
                <a:solidFill>
                  <a:srgbClr val="535353"/>
                </a:solidFill>
              </a:rPr>
              <a:t>开发规范</a:t>
            </a:r>
            <a:r>
              <a:rPr lang="en-US" altLang="zh-CN" sz="4800" dirty="0" smtClean="0">
                <a:solidFill>
                  <a:srgbClr val="535353"/>
                </a:solidFill>
              </a:rPr>
              <a:t>+</a:t>
            </a:r>
            <a:r>
              <a:rPr lang="zh-CN" altLang="en-US" sz="4800" dirty="0" smtClean="0">
                <a:solidFill>
                  <a:srgbClr val="535353"/>
                </a:solidFill>
              </a:rPr>
              <a:t>部署规范</a:t>
            </a:r>
            <a:r>
              <a:rPr lang="en-US" altLang="zh-CN" sz="4800" dirty="0" smtClean="0">
                <a:solidFill>
                  <a:srgbClr val="535353"/>
                </a:solidFill>
              </a:rPr>
              <a:t>+</a:t>
            </a:r>
            <a:r>
              <a:rPr lang="zh-CN" altLang="en-US" sz="4800" dirty="0" smtClean="0">
                <a:solidFill>
                  <a:srgbClr val="535353"/>
                </a:solidFill>
              </a:rPr>
              <a:t>工具使用</a:t>
            </a:r>
            <a:r>
              <a:rPr lang="en-US" altLang="zh-CN" sz="4800" dirty="0" smtClean="0">
                <a:solidFill>
                  <a:srgbClr val="535353"/>
                </a:solidFill>
              </a:rPr>
              <a:t>)</a:t>
            </a:r>
            <a:endParaRPr sz="4800" dirty="0" smtClean="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实战一：</a:t>
            </a:r>
            <a:r>
              <a:rPr lang="en-US" altLang="zh-CN" sz="4800" dirty="0" smtClean="0">
                <a:solidFill>
                  <a:srgbClr val="535353"/>
                </a:solidFill>
              </a:rPr>
              <a:t>ODS</a:t>
            </a:r>
            <a:r>
              <a:rPr lang="zh-CN" altLang="en-US" sz="4800" dirty="0" smtClean="0">
                <a:solidFill>
                  <a:srgbClr val="535353"/>
                </a:solidFill>
              </a:rPr>
              <a:t>开发案例</a:t>
            </a:r>
            <a:r>
              <a:rPr lang="en-US" altLang="zh-CN" sz="4800" dirty="0" smtClean="0">
                <a:solidFill>
                  <a:srgbClr val="535353"/>
                </a:solidFill>
              </a:rPr>
              <a:t>(</a:t>
            </a:r>
            <a:r>
              <a:rPr lang="zh-CN" altLang="en-US" sz="4800" dirty="0" smtClean="0">
                <a:solidFill>
                  <a:srgbClr val="535353"/>
                </a:solidFill>
              </a:rPr>
              <a:t>增量处理</a:t>
            </a:r>
            <a:r>
              <a:rPr lang="en-US" altLang="zh-CN" sz="4800" dirty="0" smtClean="0">
                <a:solidFill>
                  <a:srgbClr val="535353"/>
                </a:solidFill>
              </a:rPr>
              <a:t>)</a:t>
            </a:r>
            <a:endParaRPr sz="4800" dirty="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t>实战二：</a:t>
            </a:r>
            <a:r>
              <a:rPr lang="en-US" altLang="zh-CN" sz="4800" dirty="0" smtClean="0"/>
              <a:t>DIM</a:t>
            </a:r>
            <a:r>
              <a:rPr lang="zh-CN" altLang="en-US" sz="4800" dirty="0" smtClean="0"/>
              <a:t>开发案例</a:t>
            </a:r>
            <a:r>
              <a:rPr lang="en-US" altLang="zh-CN" sz="4800" dirty="0" smtClean="0"/>
              <a:t>(</a:t>
            </a:r>
            <a:r>
              <a:rPr lang="zh-CN" altLang="en-US" sz="4800" dirty="0" smtClean="0"/>
              <a:t>构建维度过程，</a:t>
            </a:r>
            <a:r>
              <a:rPr lang="en-US" altLang="zh-CN" sz="4800" dirty="0" smtClean="0"/>
              <a:t>UDF</a:t>
            </a:r>
            <a:r>
              <a:rPr lang="zh-CN" altLang="en-US" sz="4800" dirty="0" smtClean="0"/>
              <a:t>使用</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实战三：</a:t>
            </a:r>
            <a:r>
              <a:rPr lang="en-US" altLang="zh-CN" sz="4800" dirty="0" smtClean="0"/>
              <a:t>DW</a:t>
            </a:r>
            <a:r>
              <a:rPr lang="zh-CN" altLang="en-US" sz="4800" dirty="0" smtClean="0"/>
              <a:t>开发案例</a:t>
            </a:r>
            <a:r>
              <a:rPr lang="en-US" altLang="zh-CN" sz="4800" dirty="0" smtClean="0"/>
              <a:t>(</a:t>
            </a:r>
            <a:r>
              <a:rPr lang="zh-CN" altLang="en-US" sz="4800" dirty="0" smtClean="0"/>
              <a:t>条件，并发</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151879896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部署调度系统</a:t>
            </a:r>
            <a:endParaRPr dirty="0">
              <a:solidFill>
                <a:schemeClr val="tx1">
                  <a:lumMod val="95000"/>
                  <a:lumOff val="5000"/>
                </a:schemeClr>
              </a:solidFill>
            </a:endParaRPr>
          </a:p>
        </p:txBody>
      </p:sp>
      <p:sp>
        <p:nvSpPr>
          <p:cNvPr id="2" name="矩形 1"/>
          <p:cNvSpPr/>
          <p:nvPr/>
        </p:nvSpPr>
        <p:spPr>
          <a:xfrm>
            <a:off x="886149" y="2079602"/>
            <a:ext cx="20698503" cy="2816156"/>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后台部署：</a:t>
            </a:r>
            <a:endParaRPr lang="en-US" altLang="zh-CN" dirty="0">
              <a:latin typeface="Microsoft YaHei" charset="-122"/>
              <a:ea typeface="Microsoft YaHei" charset="-122"/>
              <a:cs typeface="Microsoft YaHei" charset="-122"/>
            </a:endParaRPr>
          </a:p>
          <a:p>
            <a:pPr>
              <a:lnSpc>
                <a:spcPct val="125000"/>
              </a:lnSpc>
            </a:pPr>
            <a:r>
              <a:rPr lang="en-US" altLang="zh-CN" dirty="0" smtClean="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）环境搭建</a:t>
            </a:r>
            <a:r>
              <a:rPr lang="zh-CN" altLang="en-US" dirty="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r>
              <a:rPr lang="zh-CN" altLang="en-US" dirty="0" smtClean="0">
                <a:latin typeface="Microsoft YaHei" charset="-122"/>
                <a:ea typeface="Microsoft YaHei" charset="-122"/>
                <a:cs typeface="Microsoft YaHei" charset="-122"/>
              </a:rPr>
              <a:t>）代码打包</a:t>
            </a:r>
            <a:r>
              <a:rPr lang="zh-CN" altLang="en-US" dirty="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3</a:t>
            </a:r>
            <a:r>
              <a:rPr lang="zh-CN" altLang="en-US" dirty="0" smtClean="0">
                <a:latin typeface="Microsoft YaHei" charset="-122"/>
                <a:ea typeface="Microsoft YaHei" charset="-122"/>
                <a:cs typeface="Microsoft YaHei" charset="-122"/>
              </a:rPr>
              <a:t>）启动服务</a:t>
            </a:r>
            <a:endParaRPr lang="en-US" altLang="zh-CN" dirty="0" smtClean="0">
              <a:latin typeface="Microsoft YaHei" charset="-122"/>
              <a:ea typeface="Microsoft YaHei" charset="-122"/>
              <a:cs typeface="Microsoft YaHei" charset="-122"/>
            </a:endParaRPr>
          </a:p>
          <a:p>
            <a:pPr marL="685800" indent="-685800">
              <a:lnSpc>
                <a:spcPct val="125000"/>
              </a:lnSpc>
              <a:buFont typeface="Wingdings" charset="2"/>
              <a:buChar char="Ø"/>
            </a:pPr>
            <a:r>
              <a:rPr lang="zh-CN" altLang="en-US" sz="4800" b="1" dirty="0" smtClean="0">
                <a:latin typeface="Microsoft YaHei" charset="-122"/>
                <a:ea typeface="Microsoft YaHei" charset="-122"/>
                <a:cs typeface="Microsoft YaHei" charset="-122"/>
              </a:rPr>
              <a:t>前端配置：</a:t>
            </a:r>
            <a:endParaRPr lang="en-US" altLang="zh-CN" sz="4800" b="1"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3477075" y="4838670"/>
            <a:ext cx="17793793" cy="8806950"/>
          </a:xfrm>
          <a:prstGeom prst="rect">
            <a:avLst/>
          </a:prstGeom>
        </p:spPr>
      </p:pic>
      <p:pic>
        <p:nvPicPr>
          <p:cNvPr id="5" name="图片 4"/>
          <p:cNvPicPr>
            <a:picLocks noChangeAspect="1"/>
          </p:cNvPicPr>
          <p:nvPr/>
        </p:nvPicPr>
        <p:blipFill>
          <a:blip r:embed="rId4"/>
          <a:stretch>
            <a:fillRect/>
          </a:stretch>
        </p:blipFill>
        <p:spPr>
          <a:xfrm>
            <a:off x="3477074" y="4838670"/>
            <a:ext cx="17793793" cy="8806950"/>
          </a:xfrm>
          <a:prstGeom prst="rect">
            <a:avLst/>
          </a:prstGeom>
        </p:spPr>
      </p:pic>
      <p:pic>
        <p:nvPicPr>
          <p:cNvPr id="4" name="图片 3"/>
          <p:cNvPicPr>
            <a:picLocks noChangeAspect="1"/>
          </p:cNvPicPr>
          <p:nvPr/>
        </p:nvPicPr>
        <p:blipFill>
          <a:blip r:embed="rId5"/>
          <a:stretch>
            <a:fillRect/>
          </a:stretch>
        </p:blipFill>
        <p:spPr>
          <a:xfrm>
            <a:off x="3477073" y="4895758"/>
            <a:ext cx="17793794" cy="8749862"/>
          </a:xfrm>
          <a:prstGeom prst="rect">
            <a:avLst/>
          </a:prstGeom>
        </p:spPr>
      </p:pic>
      <p:pic>
        <p:nvPicPr>
          <p:cNvPr id="6" name="图片 5"/>
          <p:cNvPicPr>
            <a:picLocks noChangeAspect="1"/>
          </p:cNvPicPr>
          <p:nvPr/>
        </p:nvPicPr>
        <p:blipFill>
          <a:blip r:embed="rId6"/>
          <a:stretch>
            <a:fillRect/>
          </a:stretch>
        </p:blipFill>
        <p:spPr>
          <a:xfrm>
            <a:off x="3477071" y="4895758"/>
            <a:ext cx="17793795" cy="8782142"/>
          </a:xfrm>
          <a:prstGeom prst="rect">
            <a:avLst/>
          </a:prstGeom>
        </p:spPr>
      </p:pic>
      <p:grpSp>
        <p:nvGrpSpPr>
          <p:cNvPr id="9" name="组 8"/>
          <p:cNvGrpSpPr/>
          <p:nvPr/>
        </p:nvGrpSpPr>
        <p:grpSpPr>
          <a:xfrm>
            <a:off x="3477068" y="4838670"/>
            <a:ext cx="17793798" cy="8806950"/>
            <a:chOff x="2671828" y="2505947"/>
            <a:chExt cx="14999946" cy="8168679"/>
          </a:xfrm>
        </p:grpSpPr>
        <p:pic>
          <p:nvPicPr>
            <p:cNvPr id="10" name="图片 9"/>
            <p:cNvPicPr>
              <a:picLocks noChangeAspect="1"/>
            </p:cNvPicPr>
            <p:nvPr/>
          </p:nvPicPr>
          <p:blipFill>
            <a:blip r:embed="rId7"/>
            <a:stretch>
              <a:fillRect/>
            </a:stretch>
          </p:blipFill>
          <p:spPr>
            <a:xfrm>
              <a:off x="2671828" y="5740400"/>
              <a:ext cx="14855170" cy="4934226"/>
            </a:xfrm>
            <a:prstGeom prst="rect">
              <a:avLst/>
            </a:prstGeom>
          </p:spPr>
        </p:pic>
        <p:pic>
          <p:nvPicPr>
            <p:cNvPr id="11" name="图片 10"/>
            <p:cNvPicPr>
              <a:picLocks noChangeAspect="1"/>
            </p:cNvPicPr>
            <p:nvPr/>
          </p:nvPicPr>
          <p:blipFill>
            <a:blip r:embed="rId8"/>
            <a:stretch>
              <a:fillRect/>
            </a:stretch>
          </p:blipFill>
          <p:spPr>
            <a:xfrm>
              <a:off x="2671828" y="2505947"/>
              <a:ext cx="14999946" cy="4327757"/>
            </a:xfrm>
            <a:prstGeom prst="rect">
              <a:avLst/>
            </a:prstGeom>
          </p:spPr>
        </p:pic>
      </p:grpSp>
    </p:spTree>
    <p:extLst>
      <p:ext uri="{BB962C8B-B14F-4D97-AF65-F5344CB8AC3E}">
        <p14:creationId xmlns:p14="http://schemas.microsoft.com/office/powerpoint/2010/main" val="6441830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Shape 157"/>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dirty="0">
                <a:solidFill>
                  <a:schemeClr val="tx1">
                    <a:lumMod val="95000"/>
                    <a:lumOff val="5000"/>
                  </a:schemeClr>
                </a:solidFill>
              </a:rPr>
              <a:t>目录</a:t>
            </a:r>
          </a:p>
        </p:txBody>
      </p:sp>
      <p:sp>
        <p:nvSpPr>
          <p:cNvPr id="158" name="Shape 158"/>
          <p:cNvSpPr>
            <a:spLocks noGrp="1"/>
          </p:cNvSpPr>
          <p:nvPr>
            <p:ph type="body" idx="1"/>
          </p:nvPr>
        </p:nvSpPr>
        <p:spPr>
          <a:xfrm>
            <a:off x="3009809" y="2082894"/>
            <a:ext cx="19434556" cy="11175906"/>
          </a:xfrm>
          <a:prstGeom prst="rect">
            <a:avLst/>
          </a:prstGeom>
        </p:spPr>
        <p:txBody>
          <a:bodyPr>
            <a:normAutofit fontScale="92500"/>
          </a:bodyPr>
          <a:lstStyle/>
          <a:p>
            <a:pPr>
              <a:lnSpc>
                <a:spcPct val="200000"/>
              </a:lnSpc>
              <a:buSzTx/>
              <a:buFont typeface="Wingdings" charset="2"/>
              <a:buChar char="l"/>
              <a:defRPr sz="4000">
                <a:solidFill>
                  <a:srgbClr val="535353"/>
                </a:solidFill>
              </a:defRPr>
            </a:pPr>
            <a:r>
              <a:rPr lang="en-US" altLang="zh-CN" sz="4800" dirty="0">
                <a:solidFill>
                  <a:srgbClr val="535353"/>
                </a:solidFill>
              </a:rPr>
              <a:t>ETL</a:t>
            </a:r>
            <a:r>
              <a:rPr lang="zh-CN" altLang="en-US" sz="4800" dirty="0">
                <a:solidFill>
                  <a:srgbClr val="535353"/>
                </a:solidFill>
              </a:rPr>
              <a:t>作业开发规范及开发流程</a:t>
            </a:r>
            <a:r>
              <a:rPr lang="en-US" altLang="zh-CN" sz="4800" dirty="0">
                <a:solidFill>
                  <a:srgbClr val="535353"/>
                </a:solidFill>
              </a:rPr>
              <a:t>(</a:t>
            </a:r>
            <a:r>
              <a:rPr lang="zh-CN" altLang="en-US" sz="4800" dirty="0">
                <a:solidFill>
                  <a:srgbClr val="535353"/>
                </a:solidFill>
              </a:rPr>
              <a:t>命名</a:t>
            </a:r>
            <a:r>
              <a:rPr lang="en-US" altLang="zh-CN" sz="4800" dirty="0">
                <a:solidFill>
                  <a:srgbClr val="535353"/>
                </a:solidFill>
              </a:rPr>
              <a:t>/</a:t>
            </a:r>
            <a:r>
              <a:rPr lang="zh-CN" altLang="en-US" sz="4800" dirty="0">
                <a:solidFill>
                  <a:srgbClr val="535353"/>
                </a:solidFill>
              </a:rPr>
              <a:t>参数化</a:t>
            </a:r>
            <a:r>
              <a:rPr lang="en-US" altLang="zh-CN" sz="4800" dirty="0">
                <a:solidFill>
                  <a:srgbClr val="535353"/>
                </a:solidFill>
              </a:rPr>
              <a:t>/</a:t>
            </a:r>
            <a:r>
              <a:rPr lang="zh-CN" altLang="en-US" sz="4800" dirty="0">
                <a:solidFill>
                  <a:srgbClr val="535353"/>
                </a:solidFill>
              </a:rPr>
              <a:t>作业参数</a:t>
            </a:r>
            <a:r>
              <a:rPr lang="mr-IN" altLang="zh-CN" sz="4800" dirty="0">
                <a:solidFill>
                  <a:srgbClr val="535353"/>
                </a:solidFill>
              </a:rPr>
              <a:t>……</a:t>
            </a:r>
            <a:r>
              <a:rPr lang="en-US" altLang="zh-CN" sz="4800" dirty="0">
                <a:solidFill>
                  <a:srgbClr val="535353"/>
                </a:solidFill>
              </a:rPr>
              <a:t>)</a:t>
            </a:r>
            <a:endParaRPr sz="4800" dirty="0">
              <a:solidFill>
                <a:srgbClr val="535353"/>
              </a:solidFill>
            </a:endParaRPr>
          </a:p>
          <a:p>
            <a:pPr>
              <a:lnSpc>
                <a:spcPct val="200000"/>
              </a:lnSpc>
              <a:buSzTx/>
              <a:buFont typeface="Wingdings" charset="2"/>
              <a:buChar char="l"/>
              <a:defRPr sz="4000">
                <a:solidFill>
                  <a:srgbClr val="535353"/>
                </a:solidFill>
              </a:defRPr>
            </a:pPr>
            <a:r>
              <a:rPr lang="zh-CN" altLang="en-US" sz="4800" dirty="0">
                <a:solidFill>
                  <a:srgbClr val="535353"/>
                </a:solidFill>
              </a:rPr>
              <a:t>部署调度系统</a:t>
            </a:r>
            <a:endParaRPr sz="4800"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b="1" dirty="0">
                <a:solidFill>
                  <a:srgbClr val="535353"/>
                </a:solidFill>
              </a:rPr>
              <a:t>规范工作过程</a:t>
            </a:r>
            <a:r>
              <a:rPr lang="en-US" altLang="zh-CN" sz="4800" b="1" dirty="0">
                <a:solidFill>
                  <a:srgbClr val="535353"/>
                </a:solidFill>
              </a:rPr>
              <a:t>(</a:t>
            </a:r>
            <a:r>
              <a:rPr lang="zh-CN" altLang="en-US" sz="4800" b="1" dirty="0">
                <a:solidFill>
                  <a:srgbClr val="535353"/>
                </a:solidFill>
              </a:rPr>
              <a:t>开发规范</a:t>
            </a:r>
            <a:r>
              <a:rPr lang="en-US" altLang="zh-CN" sz="4800" b="1" dirty="0">
                <a:solidFill>
                  <a:srgbClr val="535353"/>
                </a:solidFill>
              </a:rPr>
              <a:t>+</a:t>
            </a:r>
            <a:r>
              <a:rPr lang="zh-CN" altLang="en-US" sz="4800" b="1" dirty="0">
                <a:solidFill>
                  <a:srgbClr val="535353"/>
                </a:solidFill>
              </a:rPr>
              <a:t>部署规范</a:t>
            </a:r>
            <a:r>
              <a:rPr lang="en-US" altLang="zh-CN" sz="4800" b="1" dirty="0">
                <a:solidFill>
                  <a:srgbClr val="535353"/>
                </a:solidFill>
              </a:rPr>
              <a:t>+</a:t>
            </a:r>
            <a:r>
              <a:rPr lang="zh-CN" altLang="en-US" sz="4800" b="1" dirty="0">
                <a:solidFill>
                  <a:srgbClr val="535353"/>
                </a:solidFill>
              </a:rPr>
              <a:t>工具使用</a:t>
            </a:r>
            <a:r>
              <a:rPr lang="en-US" altLang="zh-CN" sz="4800" b="1" dirty="0">
                <a:solidFill>
                  <a:srgbClr val="535353"/>
                </a:solidFill>
              </a:rPr>
              <a:t>)</a:t>
            </a:r>
            <a:endParaRPr sz="4800" b="1" dirty="0">
              <a:solidFill>
                <a:srgbClr val="535353"/>
              </a:solidFill>
              <a:sym typeface="Source Sans Pro"/>
            </a:endParaRPr>
          </a:p>
          <a:p>
            <a:pPr>
              <a:lnSpc>
                <a:spcPct val="200000"/>
              </a:lnSpc>
              <a:buSzTx/>
              <a:buFont typeface="Wingdings" charset="2"/>
              <a:buChar char="l"/>
              <a:defRPr sz="4000">
                <a:solidFill>
                  <a:srgbClr val="535353"/>
                </a:solidFill>
              </a:defRPr>
            </a:pPr>
            <a:r>
              <a:rPr lang="zh-CN" altLang="en-US" sz="4800" dirty="0" smtClean="0">
                <a:solidFill>
                  <a:srgbClr val="535353"/>
                </a:solidFill>
              </a:rPr>
              <a:t>实战一：</a:t>
            </a:r>
            <a:r>
              <a:rPr lang="en-US" altLang="zh-CN" sz="4800" dirty="0" smtClean="0">
                <a:solidFill>
                  <a:srgbClr val="535353"/>
                </a:solidFill>
              </a:rPr>
              <a:t>ODS</a:t>
            </a:r>
            <a:r>
              <a:rPr lang="zh-CN" altLang="en-US" sz="4800" dirty="0" smtClean="0">
                <a:solidFill>
                  <a:srgbClr val="535353"/>
                </a:solidFill>
              </a:rPr>
              <a:t>开发案例</a:t>
            </a:r>
            <a:r>
              <a:rPr lang="en-US" altLang="zh-CN" sz="4800" dirty="0" smtClean="0">
                <a:solidFill>
                  <a:srgbClr val="535353"/>
                </a:solidFill>
              </a:rPr>
              <a:t>(</a:t>
            </a:r>
            <a:r>
              <a:rPr lang="zh-CN" altLang="en-US" sz="4800" dirty="0" smtClean="0">
                <a:solidFill>
                  <a:srgbClr val="535353"/>
                </a:solidFill>
              </a:rPr>
              <a:t>增量处理</a:t>
            </a:r>
            <a:r>
              <a:rPr lang="en-US" altLang="zh-CN" sz="4800" dirty="0" smtClean="0">
                <a:solidFill>
                  <a:srgbClr val="535353"/>
                </a:solidFill>
              </a:rPr>
              <a:t>)</a:t>
            </a:r>
            <a:endParaRPr sz="4800" dirty="0">
              <a:solidFill>
                <a:schemeClr val="tx1"/>
              </a:solidFill>
              <a:latin typeface="Source Sans Pro"/>
              <a:ea typeface="Source Sans Pro"/>
              <a:cs typeface="Source Sans Pro"/>
              <a:sym typeface="Source Sans Pro"/>
            </a:endParaRPr>
          </a:p>
          <a:p>
            <a:pPr>
              <a:lnSpc>
                <a:spcPct val="200000"/>
              </a:lnSpc>
              <a:buSzTx/>
              <a:buFont typeface="Wingdings" charset="2"/>
              <a:buChar char="l"/>
              <a:defRPr sz="4000">
                <a:solidFill>
                  <a:srgbClr val="535353"/>
                </a:solidFill>
              </a:defRPr>
            </a:pPr>
            <a:r>
              <a:rPr lang="zh-CN" altLang="en-US" sz="4800" dirty="0" smtClean="0"/>
              <a:t>实战二：</a:t>
            </a:r>
            <a:r>
              <a:rPr lang="en-US" altLang="zh-CN" sz="4800" dirty="0" smtClean="0"/>
              <a:t>DIM</a:t>
            </a:r>
            <a:r>
              <a:rPr lang="zh-CN" altLang="en-US" sz="4800" dirty="0" smtClean="0"/>
              <a:t>开发案例</a:t>
            </a:r>
            <a:r>
              <a:rPr lang="en-US" altLang="zh-CN" sz="4800" dirty="0" smtClean="0"/>
              <a:t>(</a:t>
            </a:r>
            <a:r>
              <a:rPr lang="zh-CN" altLang="en-US" sz="4800" dirty="0" smtClean="0"/>
              <a:t>构建维度过程，</a:t>
            </a:r>
            <a:r>
              <a:rPr lang="en-US" altLang="zh-CN" sz="4800" dirty="0" smtClean="0"/>
              <a:t>UDF</a:t>
            </a:r>
            <a:r>
              <a:rPr lang="zh-CN" altLang="en-US" sz="4800" dirty="0" smtClean="0"/>
              <a:t>使用</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实战三：</a:t>
            </a:r>
            <a:r>
              <a:rPr lang="en-US" altLang="zh-CN" sz="4800" dirty="0" smtClean="0"/>
              <a:t>DW</a:t>
            </a:r>
            <a:r>
              <a:rPr lang="zh-CN" altLang="en-US" sz="4800" dirty="0" smtClean="0"/>
              <a:t>开发案例</a:t>
            </a:r>
            <a:r>
              <a:rPr lang="en-US" altLang="zh-CN" sz="4800" dirty="0" smtClean="0"/>
              <a:t>(</a:t>
            </a:r>
            <a:r>
              <a:rPr lang="zh-CN" altLang="en-US" sz="4800" dirty="0" smtClean="0"/>
              <a:t>条件，并发</a:t>
            </a:r>
            <a:r>
              <a:rPr lang="mr-IN" altLang="zh-CN" sz="4800" dirty="0" smtClean="0"/>
              <a:t>……</a:t>
            </a:r>
            <a:r>
              <a:rPr lang="en-US" altLang="zh-CN" sz="4800" dirty="0" smtClean="0"/>
              <a:t>)</a:t>
            </a:r>
            <a:endParaRPr lang="zh-CN" altLang="en-US" sz="4800" dirty="0"/>
          </a:p>
          <a:p>
            <a:pPr>
              <a:lnSpc>
                <a:spcPct val="200000"/>
              </a:lnSpc>
              <a:buSzTx/>
              <a:buFont typeface="Wingdings" charset="2"/>
              <a:buChar char="l"/>
              <a:defRPr sz="4000">
                <a:solidFill>
                  <a:srgbClr val="535353"/>
                </a:solidFill>
              </a:defRPr>
            </a:pPr>
            <a:r>
              <a:rPr lang="zh-CN" altLang="en-US" sz="4800" dirty="0" smtClean="0"/>
              <a:t>实战四：数据初始化案例</a:t>
            </a:r>
            <a:r>
              <a:rPr lang="en-US" altLang="zh-CN" sz="4800" dirty="0" smtClean="0"/>
              <a:t>(</a:t>
            </a:r>
            <a:r>
              <a:rPr lang="zh-CN" altLang="en-US" sz="4800" dirty="0" smtClean="0"/>
              <a:t>循环调度</a:t>
            </a:r>
            <a:r>
              <a:rPr lang="en-US" altLang="zh-CN" sz="4800" dirty="0" smtClean="0"/>
              <a:t>)</a:t>
            </a:r>
            <a:endParaRPr lang="zh-CN" altLang="en-US" sz="4800" dirty="0"/>
          </a:p>
          <a:p>
            <a:pPr marL="0" indent="0" algn="ctr">
              <a:lnSpc>
                <a:spcPct val="200000"/>
              </a:lnSpc>
              <a:buSzTx/>
              <a:buNone/>
              <a:defRPr sz="4000">
                <a:solidFill>
                  <a:srgbClr val="535353"/>
                </a:solidFill>
              </a:defRPr>
            </a:pPr>
            <a:endParaRPr dirty="0">
              <a:solidFill>
                <a:schemeClr val="tx1"/>
              </a:solidFill>
            </a:endParaRPr>
          </a:p>
        </p:txBody>
      </p:sp>
    </p:spTree>
    <p:extLst>
      <p:ext uri="{BB962C8B-B14F-4D97-AF65-F5344CB8AC3E}">
        <p14:creationId xmlns:p14="http://schemas.microsoft.com/office/powerpoint/2010/main" val="141053468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规范工作过程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开发规范</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部署规范</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631606" y="1724606"/>
            <a:ext cx="20698503" cy="1069845"/>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开发规范：</a:t>
            </a:r>
            <a:endParaRPr lang="en-US" altLang="zh-CN" dirty="0" smtClean="0">
              <a:latin typeface="Microsoft YaHei" charset="-122"/>
              <a:ea typeface="Microsoft YaHei" charset="-122"/>
              <a:cs typeface="Microsoft YaHei" charset="-122"/>
            </a:endParaRPr>
          </a:p>
        </p:txBody>
      </p:sp>
      <p:sp>
        <p:nvSpPr>
          <p:cNvPr id="3" name="文本框 2"/>
          <p:cNvSpPr txBox="1"/>
          <p:nvPr/>
        </p:nvSpPr>
        <p:spPr>
          <a:xfrm>
            <a:off x="925905" y="3625747"/>
            <a:ext cx="23106912"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800" dirty="0">
                <a:latin typeface="Microsoft YaHei" charset="-122"/>
                <a:ea typeface="Microsoft YaHei" charset="-122"/>
                <a:cs typeface="Microsoft YaHei" charset="-122"/>
              </a:rPr>
              <a:t>3</a:t>
            </a:r>
            <a:r>
              <a:rPr lang="zh-CN" altLang="en-US" sz="2800" dirty="0">
                <a:latin typeface="Microsoft YaHei" charset="-122"/>
                <a:ea typeface="Microsoft YaHei" charset="-122"/>
                <a:cs typeface="Microsoft YaHei" charset="-122"/>
              </a:rPr>
              <a:t>）设置作业名：新建作业点击“主对象树”页面中的“作业</a:t>
            </a:r>
            <a:r>
              <a:rPr lang="en-US" altLang="zh-CN" sz="2800" dirty="0">
                <a:latin typeface="Microsoft YaHei" charset="-122"/>
                <a:ea typeface="Microsoft YaHei" charset="-122"/>
                <a:cs typeface="Microsoft YaHei" charset="-122"/>
              </a:rPr>
              <a:t>1”</a:t>
            </a:r>
            <a:r>
              <a:rPr lang="zh-CN" altLang="en-US" sz="2800" dirty="0">
                <a:latin typeface="Microsoft YaHei" charset="-122"/>
                <a:ea typeface="Microsoft YaHei" charset="-122"/>
                <a:cs typeface="Microsoft YaHei" charset="-122"/>
              </a:rPr>
              <a:t>，出现作业属性对话框，在对话框的“作业名称”栏中设置作业</a:t>
            </a:r>
            <a:r>
              <a:rPr lang="zh-CN" altLang="en-US" sz="2800" dirty="0" smtClean="0">
                <a:latin typeface="Microsoft YaHei" charset="-122"/>
                <a:ea typeface="Microsoft YaHei" charset="-122"/>
                <a:cs typeface="Microsoft YaHei" charset="-122"/>
              </a:rPr>
              <a:t>名称</a:t>
            </a:r>
            <a:endParaRPr lang="en-US" altLang="zh-CN" sz="2800" dirty="0">
              <a:latin typeface="Microsoft YaHei" charset="-122"/>
              <a:ea typeface="Microsoft YaHei" charset="-122"/>
              <a:cs typeface="Microsoft YaHei" charset="-122"/>
            </a:endParaRPr>
          </a:p>
        </p:txBody>
      </p:sp>
      <p:sp>
        <p:nvSpPr>
          <p:cNvPr id="4" name="文本框 3"/>
          <p:cNvSpPr txBox="1"/>
          <p:nvPr/>
        </p:nvSpPr>
        <p:spPr>
          <a:xfrm>
            <a:off x="925905" y="4149647"/>
            <a:ext cx="23106912"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800" dirty="0">
                <a:latin typeface="Microsoft YaHei" charset="-122"/>
                <a:ea typeface="Microsoft YaHei" charset="-122"/>
                <a:cs typeface="Microsoft YaHei" charset="-122"/>
              </a:rPr>
              <a:t>4</a:t>
            </a:r>
            <a:r>
              <a:rPr lang="zh-CN" altLang="en-US" sz="2800" dirty="0">
                <a:latin typeface="Microsoft YaHei" charset="-122"/>
                <a:ea typeface="Microsoft YaHei" charset="-122"/>
                <a:cs typeface="Microsoft YaHei" charset="-122"/>
              </a:rPr>
              <a:t>）设置数据库链接：新建作业或转换后需要先创建数据库链接，双击“</a:t>
            </a:r>
            <a:r>
              <a:rPr lang="en-US" altLang="zh-CN" sz="2800" dirty="0">
                <a:latin typeface="Microsoft YaHei" charset="-122"/>
                <a:ea typeface="Microsoft YaHei" charset="-122"/>
                <a:cs typeface="Microsoft YaHei" charset="-122"/>
              </a:rPr>
              <a:t>DB</a:t>
            </a:r>
            <a:r>
              <a:rPr lang="zh-CN" altLang="en-US" sz="2800" dirty="0">
                <a:latin typeface="Microsoft YaHei" charset="-122"/>
                <a:ea typeface="Microsoft YaHei" charset="-122"/>
                <a:cs typeface="Microsoft YaHei" charset="-122"/>
              </a:rPr>
              <a:t>链接”，出现数据库连接对话框。选择需要连接的数据库类型和连接方式，然后填写连接信息。下图的数据库连接是连接</a:t>
            </a:r>
            <a:r>
              <a:rPr lang="en-US" altLang="zh-CN" sz="2800" dirty="0" err="1">
                <a:latin typeface="Microsoft YaHei" charset="-122"/>
                <a:ea typeface="Microsoft YaHei" charset="-122"/>
                <a:cs typeface="Microsoft YaHei" charset="-122"/>
              </a:rPr>
              <a:t>mysql</a:t>
            </a:r>
            <a:r>
              <a:rPr lang="zh-CN" altLang="en-US" sz="2800" dirty="0">
                <a:latin typeface="Microsoft YaHei" charset="-122"/>
                <a:ea typeface="Microsoft YaHei" charset="-122"/>
                <a:cs typeface="Microsoft YaHei" charset="-122"/>
              </a:rPr>
              <a:t>数据库，连接方式为</a:t>
            </a:r>
            <a:r>
              <a:rPr lang="en-US" altLang="zh-CN" sz="2800" dirty="0">
                <a:latin typeface="Microsoft YaHei" charset="-122"/>
                <a:ea typeface="Microsoft YaHei" charset="-122"/>
                <a:cs typeface="Microsoft YaHei" charset="-122"/>
              </a:rPr>
              <a:t>JDBC</a:t>
            </a:r>
            <a:r>
              <a:rPr lang="zh-CN" altLang="en-US" sz="2800" dirty="0">
                <a:latin typeface="Microsoft YaHei" charset="-122"/>
                <a:ea typeface="Microsoft YaHei" charset="-122"/>
                <a:cs typeface="Microsoft YaHei" charset="-122"/>
              </a:rPr>
              <a:t>。数据库连接信息使用</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中配置的全局变量代替实际的连接信息，这样可以使程序做到跨环境部署无需</a:t>
            </a:r>
            <a:r>
              <a:rPr lang="zh-CN" altLang="en-US" sz="2800" dirty="0" smtClean="0">
                <a:latin typeface="Microsoft YaHei" charset="-122"/>
                <a:ea typeface="Microsoft YaHei" charset="-122"/>
                <a:cs typeface="Microsoft YaHei" charset="-122"/>
              </a:rPr>
              <a:t>修改</a:t>
            </a:r>
            <a:endParaRPr lang="zh-CN" altLang="en-US" sz="2800" dirty="0">
              <a:latin typeface="Microsoft YaHei" charset="-122"/>
              <a:ea typeface="Microsoft YaHei" charset="-122"/>
              <a:cs typeface="Microsoft YaHei" charset="-122"/>
            </a:endParaRPr>
          </a:p>
        </p:txBody>
      </p:sp>
      <p:sp>
        <p:nvSpPr>
          <p:cNvPr id="7" name="矩形 6"/>
          <p:cNvSpPr/>
          <p:nvPr/>
        </p:nvSpPr>
        <p:spPr>
          <a:xfrm>
            <a:off x="886149" y="2721287"/>
            <a:ext cx="23146668" cy="523220"/>
          </a:xfrm>
          <a:prstGeom prst="rect">
            <a:avLst/>
          </a:prstGeom>
        </p:spPr>
        <p:txBody>
          <a:bodyPr wrap="square">
            <a:spAutoFit/>
          </a:bodyPr>
          <a:lstStyle/>
          <a:p>
            <a:r>
              <a:rPr lang="en-US" altLang="zh-CN" sz="2800" dirty="0">
                <a:latin typeface="Microsoft YaHei" charset="-122"/>
                <a:ea typeface="Microsoft YaHei" charset="-122"/>
                <a:cs typeface="Microsoft YaHei" charset="-122"/>
              </a:rPr>
              <a:t>1</a:t>
            </a:r>
            <a:r>
              <a:rPr lang="zh-CN" altLang="en-US" sz="2800" dirty="0">
                <a:latin typeface="Microsoft YaHei" charset="-122"/>
                <a:ea typeface="Microsoft YaHei" charset="-122"/>
                <a:cs typeface="Microsoft YaHei" charset="-122"/>
              </a:rPr>
              <a:t>）</a:t>
            </a:r>
            <a:r>
              <a:rPr lang="en-US" altLang="zh-CN" sz="2800" dirty="0">
                <a:latin typeface="Microsoft YaHei" charset="-122"/>
                <a:ea typeface="Microsoft YaHei" charset="-122"/>
                <a:cs typeface="Microsoft YaHei" charset="-122"/>
              </a:rPr>
              <a:t>data-integration</a:t>
            </a:r>
            <a:r>
              <a:rPr lang="zh-CN" altLang="en-US" sz="2800" dirty="0">
                <a:latin typeface="Microsoft YaHei" charset="-122"/>
                <a:ea typeface="Microsoft YaHei" charset="-122"/>
                <a:cs typeface="Microsoft YaHei" charset="-122"/>
              </a:rPr>
              <a:t>目录下双击</a:t>
            </a:r>
            <a:r>
              <a:rPr lang="en-US" altLang="zh-CN" sz="2800" dirty="0" err="1">
                <a:latin typeface="Microsoft YaHei" charset="-122"/>
                <a:ea typeface="Microsoft YaHei" charset="-122"/>
                <a:cs typeface="Microsoft YaHei" charset="-122"/>
              </a:rPr>
              <a:t>Spoon.bat</a:t>
            </a:r>
            <a:r>
              <a:rPr lang="zh-CN" altLang="en-US" sz="2800" dirty="0">
                <a:latin typeface="Microsoft YaHei" charset="-122"/>
                <a:ea typeface="Microsoft YaHei" charset="-122"/>
                <a:cs typeface="Microsoft YaHei" charset="-122"/>
              </a:rPr>
              <a:t>，打开客户</a:t>
            </a:r>
            <a:r>
              <a:rPr lang="zh-CN" altLang="en-US" sz="2800" dirty="0" smtClean="0">
                <a:latin typeface="Microsoft YaHei" charset="-122"/>
                <a:ea typeface="Microsoft YaHei" charset="-122"/>
                <a:cs typeface="Microsoft YaHei" charset="-122"/>
              </a:rPr>
              <a:t>端</a:t>
            </a:r>
            <a:endParaRPr lang="en-US" altLang="zh-CN" sz="2800" dirty="0">
              <a:latin typeface="Microsoft YaHei" charset="-122"/>
              <a:ea typeface="Microsoft YaHei" charset="-122"/>
              <a:cs typeface="Microsoft YaHei" charset="-122"/>
            </a:endParaRPr>
          </a:p>
        </p:txBody>
      </p:sp>
      <p:pic>
        <p:nvPicPr>
          <p:cNvPr id="1030" name="Picture 6" descr="http://10.16.26.203/download/attachments/3474049/image2016-4-8%2011%3A26%3A23.png?version=1&amp;modificationDate=1460085983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263" y="5609870"/>
            <a:ext cx="15282190" cy="7702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0.16.26.203/download/attachments/3474049/image2016-4-8%2011%3A26%3A31.png?version=1&amp;modificationDate=1460085991000&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263" y="5695533"/>
            <a:ext cx="15282190" cy="76170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10.16.26.203/download/attachments/3474049/image2016-4-8%2011%3A26%3A39.png?version=1&amp;modificationDate=1460085999000&amp;api=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263" y="5695533"/>
            <a:ext cx="15282190" cy="76170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10.16.26.203/download/attachments/3474049/image2016-4-8%2011%3A26%3A46.png?version=1&amp;modificationDate=1460086006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579" y="5620299"/>
            <a:ext cx="11121649" cy="76922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10.16.26.203/download/attachments/3474049/image2016-4-8%2011%3A26%3A54.png?version=1&amp;modificationDate=1460086014000&amp;api=v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1228" y="5705962"/>
            <a:ext cx="11583548" cy="761705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82923" y="3164586"/>
            <a:ext cx="22945265" cy="523220"/>
          </a:xfrm>
          <a:prstGeom prst="rect">
            <a:avLst/>
          </a:prstGeom>
        </p:spPr>
        <p:txBody>
          <a:bodyPr wrap="square">
            <a:spAutoFit/>
          </a:bodyPr>
          <a:lstStyle/>
          <a:p>
            <a:r>
              <a:rPr lang="en-US" altLang="zh-CN" sz="2800" dirty="0">
                <a:latin typeface="Microsoft YaHei" charset="-122"/>
                <a:ea typeface="Microsoft YaHei" charset="-122"/>
                <a:cs typeface="Microsoft YaHei" charset="-122"/>
              </a:rPr>
              <a:t>2</a:t>
            </a:r>
            <a:r>
              <a:rPr lang="zh-CN" altLang="en-US" sz="2800" dirty="0">
                <a:latin typeface="Microsoft YaHei" charset="-122"/>
                <a:ea typeface="Microsoft YaHei" charset="-122"/>
                <a:cs typeface="Microsoft YaHei" charset="-122"/>
              </a:rPr>
              <a:t>）创建</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作业或者</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转换</a:t>
            </a:r>
            <a:endParaRPr lang="en-US" altLang="zh-CN"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006656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10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linds(horizontal)">
                                      <p:cBhvr>
                                        <p:cTn id="22" dur="10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checkerboard(across)">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blinds(horizontal)">
                                      <p:cBhvr>
                                        <p:cTn id="42" dur="1000"/>
                                        <p:tgtEl>
                                          <p:spTgt spid="1032"/>
                                        </p:tgtEl>
                                      </p:cBhvr>
                                    </p:animEffect>
                                  </p:childTnLst>
                                </p:cTn>
                              </p:par>
                              <p:par>
                                <p:cTn id="43" presetID="3" presetClass="entr" presetSubtype="1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animEffect transition="in" filter="blinds(horizontal)">
                                      <p:cBhvr>
                                        <p:cTn id="45"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 name="Shape 160"/>
          <p:cNvSpPr>
            <a:spLocks noGrp="1"/>
          </p:cNvSpPr>
          <p:nvPr>
            <p:ph type="title"/>
          </p:nvPr>
        </p:nvSpPr>
        <p:spPr>
          <a:xfrm>
            <a:off x="886150" y="509943"/>
            <a:ext cx="21910156" cy="1266093"/>
          </a:xfrm>
          <a:prstGeom prst="rect">
            <a:avLst/>
          </a:prstGeom>
        </p:spPr>
        <p:txBody>
          <a:bodyPr/>
          <a:lstStyle>
            <a:lvl1pPr defTabSz="1677822">
              <a:defRPr sz="6600">
                <a:solidFill>
                  <a:srgbClr val="000000"/>
                </a:solidFill>
              </a:defRPr>
            </a:lvl1pPr>
          </a:lstStyle>
          <a:p>
            <a:r>
              <a:rPr lang="zh-CN" altLang="en-US" dirty="0" smtClean="0">
                <a:solidFill>
                  <a:schemeClr val="tx1">
                    <a:lumMod val="95000"/>
                    <a:lumOff val="5000"/>
                  </a:schemeClr>
                </a:solidFill>
              </a:rPr>
              <a:t>规范工作过程</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开发规范</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部署规范</a:t>
            </a:r>
            <a:r>
              <a:rPr lang="en-US" altLang="zh-CN" dirty="0" smtClean="0">
                <a:solidFill>
                  <a:schemeClr val="tx1">
                    <a:lumMod val="95000"/>
                    <a:lumOff val="5000"/>
                  </a:schemeClr>
                </a:solidFill>
              </a:rPr>
              <a:t>)</a:t>
            </a:r>
            <a:endParaRPr dirty="0">
              <a:solidFill>
                <a:schemeClr val="tx1">
                  <a:lumMod val="95000"/>
                  <a:lumOff val="5000"/>
                </a:schemeClr>
              </a:solidFill>
            </a:endParaRPr>
          </a:p>
        </p:txBody>
      </p:sp>
      <p:sp>
        <p:nvSpPr>
          <p:cNvPr id="2" name="矩形 1"/>
          <p:cNvSpPr/>
          <p:nvPr/>
        </p:nvSpPr>
        <p:spPr>
          <a:xfrm>
            <a:off x="631606" y="1724606"/>
            <a:ext cx="20698503" cy="1069845"/>
          </a:xfrm>
          <a:prstGeom prst="rect">
            <a:avLst/>
          </a:prstGeom>
        </p:spPr>
        <p:txBody>
          <a:bodyPr wrap="square">
            <a:spAutoFit/>
          </a:bodyPr>
          <a:lstStyle/>
          <a:p>
            <a:pPr marL="571500" indent="-571500">
              <a:lnSpc>
                <a:spcPct val="150000"/>
              </a:lnSpc>
              <a:buFont typeface="Wingdings" charset="2"/>
              <a:buChar char="Ø"/>
            </a:pPr>
            <a:r>
              <a:rPr lang="zh-CN" altLang="en-US" sz="4800" b="1" dirty="0" smtClean="0">
                <a:latin typeface="Microsoft YaHei" charset="-122"/>
                <a:ea typeface="Microsoft YaHei" charset="-122"/>
                <a:cs typeface="Microsoft YaHei" charset="-122"/>
              </a:rPr>
              <a:t>开发规范：</a:t>
            </a:r>
            <a:endParaRPr lang="en-US" altLang="zh-CN" dirty="0" smtClean="0">
              <a:latin typeface="Microsoft YaHei" charset="-122"/>
              <a:ea typeface="Microsoft YaHei" charset="-122"/>
              <a:cs typeface="Microsoft YaHei" charset="-122"/>
            </a:endParaRPr>
          </a:p>
        </p:txBody>
      </p:sp>
      <p:sp>
        <p:nvSpPr>
          <p:cNvPr id="5" name="文本框 4"/>
          <p:cNvSpPr txBox="1"/>
          <p:nvPr/>
        </p:nvSpPr>
        <p:spPr>
          <a:xfrm>
            <a:off x="886149" y="2794451"/>
            <a:ext cx="23106912" cy="954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800" dirty="0">
                <a:latin typeface="Microsoft YaHei" charset="-122"/>
                <a:ea typeface="Microsoft YaHei" charset="-122"/>
                <a:cs typeface="Microsoft YaHei" charset="-122"/>
              </a:rPr>
              <a:t>5</a:t>
            </a:r>
            <a:r>
              <a:rPr lang="zh-CN" altLang="en-US" sz="2800" dirty="0">
                <a:latin typeface="Microsoft YaHei" charset="-122"/>
                <a:ea typeface="Microsoft YaHei" charset="-122"/>
                <a:cs typeface="Microsoft YaHei" charset="-122"/>
              </a:rPr>
              <a:t>）起止控件：大数据平台所有作业都必须包含有“开始”和“成功”控件，从核心对象页中的“通用”里面拖拽“开始”和“成功”控件到右边的</a:t>
            </a:r>
            <a:r>
              <a:rPr lang="zh-CN" altLang="en-US" sz="2800" dirty="0" smtClean="0">
                <a:latin typeface="Microsoft YaHei" charset="-122"/>
                <a:ea typeface="Microsoft YaHei" charset="-122"/>
                <a:cs typeface="Microsoft YaHei" charset="-122"/>
              </a:rPr>
              <a:t>空白处</a:t>
            </a:r>
            <a:endParaRPr lang="zh-CN" altLang="en-US" sz="2800" dirty="0">
              <a:latin typeface="Microsoft YaHei" charset="-122"/>
              <a:ea typeface="Microsoft YaHei" charset="-122"/>
              <a:cs typeface="Microsoft YaHei" charset="-122"/>
            </a:endParaRPr>
          </a:p>
        </p:txBody>
      </p:sp>
      <p:sp>
        <p:nvSpPr>
          <p:cNvPr id="6" name="矩形 5"/>
          <p:cNvSpPr/>
          <p:nvPr/>
        </p:nvSpPr>
        <p:spPr>
          <a:xfrm>
            <a:off x="846393" y="3748554"/>
            <a:ext cx="23146668" cy="1384995"/>
          </a:xfrm>
          <a:prstGeom prst="rect">
            <a:avLst/>
          </a:prstGeom>
        </p:spPr>
        <p:txBody>
          <a:bodyPr wrap="square">
            <a:spAutoFit/>
          </a:bodyPr>
          <a:lstStyle/>
          <a:p>
            <a:r>
              <a:rPr lang="en-US" altLang="zh-CN" sz="2800" dirty="0">
                <a:latin typeface="Microsoft YaHei" charset="-122"/>
                <a:ea typeface="Microsoft YaHei" charset="-122"/>
                <a:cs typeface="Microsoft YaHei" charset="-122"/>
              </a:rPr>
              <a:t>6</a:t>
            </a:r>
            <a:r>
              <a:rPr lang="zh-CN" altLang="en-US" sz="2800" dirty="0">
                <a:latin typeface="Microsoft YaHei" charset="-122"/>
                <a:ea typeface="Microsoft YaHei" charset="-122"/>
                <a:cs typeface="Microsoft YaHei" charset="-122"/>
              </a:rPr>
              <a:t>）公共参数转换引用：大数据平台需要传参数的作业可以通过引用公共的参数转换为后续的程序传参数，并在作业逻辑成功完成以后可以调度公共的参数更新转换更新作业参数。例如：</a:t>
            </a:r>
            <a:r>
              <a:rPr lang="en-US" altLang="zh-CN" sz="2800" dirty="0">
                <a:latin typeface="Microsoft YaHei" charset="-122"/>
                <a:ea typeface="Microsoft YaHei" charset="-122"/>
                <a:cs typeface="Microsoft YaHei" charset="-122"/>
              </a:rPr>
              <a:t>ETL</a:t>
            </a:r>
            <a:r>
              <a:rPr lang="zh-CN" altLang="en-US" sz="2800" dirty="0">
                <a:latin typeface="Microsoft YaHei" charset="-122"/>
                <a:ea typeface="Microsoft YaHei" charset="-122"/>
                <a:cs typeface="Microsoft YaHei" charset="-122"/>
              </a:rPr>
              <a:t>日增量作业，可以通过公共的参数转换从补录平台的作业配置表中获取当前运行的作业需要的增量时间参数。在作业成功完成后，公共参数更新转换可以将作业参数配置表中的作业增量时间更新成下个时间，供增量作业下次运行时候使用</a:t>
            </a:r>
          </a:p>
        </p:txBody>
      </p:sp>
      <p:sp>
        <p:nvSpPr>
          <p:cNvPr id="9" name="矩形 8"/>
          <p:cNvSpPr/>
          <p:nvPr/>
        </p:nvSpPr>
        <p:spPr>
          <a:xfrm>
            <a:off x="886149" y="5133544"/>
            <a:ext cx="23106913" cy="523220"/>
          </a:xfrm>
          <a:prstGeom prst="rect">
            <a:avLst/>
          </a:prstGeom>
        </p:spPr>
        <p:txBody>
          <a:bodyPr wrap="square">
            <a:spAutoFit/>
          </a:bodyPr>
          <a:lstStyle/>
          <a:p>
            <a:r>
              <a:rPr lang="en-US" altLang="zh-CN" sz="2800" dirty="0" smtClean="0">
                <a:latin typeface="Microsoft YaHei" charset="-122"/>
                <a:ea typeface="Microsoft YaHei" charset="-122"/>
                <a:cs typeface="Microsoft YaHei" charset="-122"/>
              </a:rPr>
              <a:t>7</a:t>
            </a:r>
            <a:r>
              <a:rPr lang="zh-CN" altLang="en-US" sz="2800" dirty="0" smtClean="0">
                <a:latin typeface="Microsoft YaHei" charset="-122"/>
                <a:ea typeface="Microsoft YaHei" charset="-122"/>
                <a:cs typeface="Microsoft YaHei" charset="-122"/>
              </a:rPr>
              <a:t>）程序逻辑：使用</a:t>
            </a:r>
            <a:r>
              <a:rPr lang="zh-CN" altLang="en-US" sz="2800" dirty="0">
                <a:latin typeface="Microsoft YaHei" charset="-122"/>
                <a:ea typeface="Microsoft YaHei" charset="-122"/>
                <a:cs typeface="Microsoft YaHei" charset="-122"/>
              </a:rPr>
              <a:t>“核心对象”页中的</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组件实现程序逻辑</a:t>
            </a:r>
            <a:r>
              <a:rPr lang="zh-CN" altLang="en-US" sz="2800" dirty="0" smtClean="0">
                <a:latin typeface="Microsoft YaHei" charset="-122"/>
                <a:ea typeface="Microsoft YaHei" charset="-122"/>
                <a:cs typeface="Microsoft YaHei" charset="-122"/>
              </a:rPr>
              <a:t>。常用</a:t>
            </a:r>
            <a:r>
              <a:rPr lang="zh-CN" altLang="en-US" sz="2800" dirty="0">
                <a:latin typeface="Microsoft YaHei" charset="-122"/>
                <a:ea typeface="Microsoft YaHei" charset="-122"/>
                <a:cs typeface="Microsoft YaHei" charset="-122"/>
              </a:rPr>
              <a:t>组件“通用”和“脚本”</a:t>
            </a:r>
          </a:p>
        </p:txBody>
      </p:sp>
      <p:sp>
        <p:nvSpPr>
          <p:cNvPr id="10" name="矩形 9"/>
          <p:cNvSpPr/>
          <p:nvPr/>
        </p:nvSpPr>
        <p:spPr>
          <a:xfrm>
            <a:off x="886149" y="5656764"/>
            <a:ext cx="23106912" cy="954107"/>
          </a:xfrm>
          <a:prstGeom prst="rect">
            <a:avLst/>
          </a:prstGeom>
        </p:spPr>
        <p:txBody>
          <a:bodyPr wrap="square">
            <a:spAutoFit/>
          </a:bodyPr>
          <a:lstStyle/>
          <a:p>
            <a:r>
              <a:rPr lang="en-US" altLang="zh-CN" sz="2800" dirty="0" smtClean="0">
                <a:latin typeface="Microsoft YaHei" charset="-122"/>
                <a:ea typeface="Microsoft YaHei" charset="-122"/>
                <a:cs typeface="Microsoft YaHei" charset="-122"/>
              </a:rPr>
              <a:t>8</a:t>
            </a:r>
            <a:r>
              <a:rPr lang="zh-CN" altLang="en-US" sz="2800" dirty="0" smtClean="0">
                <a:latin typeface="Microsoft YaHei" charset="-122"/>
                <a:ea typeface="Microsoft YaHei" charset="-122"/>
                <a:cs typeface="Microsoft YaHei" charset="-122"/>
              </a:rPr>
              <a:t>）写日志：程序</a:t>
            </a:r>
            <a:r>
              <a:rPr lang="zh-CN" altLang="en-US" sz="2800" dirty="0">
                <a:latin typeface="Microsoft YaHei" charset="-122"/>
                <a:ea typeface="Microsoft YaHei" charset="-122"/>
                <a:cs typeface="Microsoft YaHei" charset="-122"/>
              </a:rPr>
              <a:t>开发最后一步是设置</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写日志，所有</a:t>
            </a:r>
            <a:r>
              <a:rPr lang="en-US" altLang="zh-CN" sz="2800" dirty="0">
                <a:latin typeface="Microsoft YaHei" charset="-122"/>
                <a:ea typeface="Microsoft YaHei" charset="-122"/>
                <a:cs typeface="Microsoft YaHei" charset="-122"/>
              </a:rPr>
              <a:t>kettle</a:t>
            </a:r>
            <a:r>
              <a:rPr lang="zh-CN" altLang="en-US" sz="2800" dirty="0">
                <a:latin typeface="Microsoft YaHei" charset="-122"/>
                <a:ea typeface="Microsoft YaHei" charset="-122"/>
                <a:cs typeface="Microsoft YaHei" charset="-122"/>
              </a:rPr>
              <a:t>作业都必须指定“作业日志表”和“作业项日志表”这两个页中的内容，否则调度程序读不到日志会认为作业失败</a:t>
            </a:r>
          </a:p>
        </p:txBody>
      </p:sp>
      <p:pic>
        <p:nvPicPr>
          <p:cNvPr id="2050" name="Picture 2" descr="http://10.16.26.203/download/attachments/3474049/image2016-4-8%2011%3A27%3A1.png?version=1&amp;modificationDate=1460086022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796" y="7134086"/>
            <a:ext cx="16626864" cy="6178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10.16.26.203/download/attachments/3474049/image2016-4-8%2011%3A27%3A8.png?version=1&amp;modificationDate=1460086028000&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96" y="7134086"/>
            <a:ext cx="16626864" cy="6178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10.16.26.203/download/attachments/3474049/image2016-4-8%2011%3A27%3A19.png?version=1&amp;modificationDate=1460086039000&amp;api=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795" y="7134086"/>
            <a:ext cx="8117357" cy="61785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10.16.26.203/download/attachments/3474049/image2016-4-8%2011%3A27%3A26.png?version=1&amp;modificationDate=1460086047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45153" y="7134085"/>
            <a:ext cx="8509508" cy="59902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10.16.26.203/download/attachments/3474049/image2016-4-8%2011%3A27%3A33.png?version=1&amp;modificationDate=1460086054000&amp;api=v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06" y="7134085"/>
            <a:ext cx="7276207" cy="61785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10.16.26.203/download/attachments/3474049/image2016-4-8%2011%3A27%3A40.png?version=1&amp;modificationDate=1460086060000&amp;api=v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0991" y="7134084"/>
            <a:ext cx="7720473" cy="617850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10.16.26.203/download/attachments/3474049/image2016-4-8%2011%3A27%3A46.png?version=1&amp;modificationDate=1460086067000&amp;api=v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01464" y="7134084"/>
            <a:ext cx="8117358" cy="617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643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checkerboard(across)">
                                      <p:cBhvr>
                                        <p:cTn id="12" dur="10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checkerboard(across)">
                                      <p:cBhvr>
                                        <p:cTn id="22" dur="10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54"/>
                                        </p:tgtEl>
                                        <p:attrNameLst>
                                          <p:attrName>style.visibility</p:attrName>
                                        </p:attrNameLst>
                                      </p:cBhvr>
                                      <p:to>
                                        <p:strVal val="visible"/>
                                      </p:to>
                                    </p:set>
                                    <p:animEffect transition="in" filter="checkerboard(across)">
                                      <p:cBhvr>
                                        <p:cTn id="32" dur="1000"/>
                                        <p:tgtEl>
                                          <p:spTgt spid="2054"/>
                                        </p:tgtEl>
                                      </p:cBhvr>
                                    </p:animEffect>
                                  </p:childTnLst>
                                </p:cTn>
                              </p:par>
                              <p:par>
                                <p:cTn id="33" presetID="5" presetClass="entr" presetSubtype="1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checkerboard(across)">
                                      <p:cBhvr>
                                        <p:cTn id="35" dur="1000"/>
                                        <p:tgtEl>
                                          <p:spTgt spid="205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2058"/>
                                        </p:tgtEl>
                                        <p:attrNameLst>
                                          <p:attrName>style.visibility</p:attrName>
                                        </p:attrNameLst>
                                      </p:cBhvr>
                                      <p:to>
                                        <p:strVal val="visible"/>
                                      </p:to>
                                    </p:set>
                                    <p:animEffect transition="in" filter="checkerboard(across)">
                                      <p:cBhvr>
                                        <p:cTn id="45" dur="1000"/>
                                        <p:tgtEl>
                                          <p:spTgt spid="2058"/>
                                        </p:tgtEl>
                                      </p:cBhvr>
                                    </p:animEffect>
                                  </p:childTnLst>
                                </p:cTn>
                              </p:par>
                              <p:par>
                                <p:cTn id="46" presetID="5" presetClass="entr" presetSubtype="10"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checkerboard(across)">
                                      <p:cBhvr>
                                        <p:cTn id="48" dur="1000"/>
                                        <p:tgtEl>
                                          <p:spTgt spid="2060"/>
                                        </p:tgtEl>
                                      </p:cBhvr>
                                    </p:animEffect>
                                  </p:childTnLst>
                                </p:cTn>
                              </p:par>
                              <p:par>
                                <p:cTn id="49" presetID="5" presetClass="entr" presetSubtype="10" fill="hold" nodeType="withEffect">
                                  <p:stCondLst>
                                    <p:cond delay="0"/>
                                  </p:stCondLst>
                                  <p:childTnLst>
                                    <p:set>
                                      <p:cBhvr>
                                        <p:cTn id="50" dur="1" fill="hold">
                                          <p:stCondLst>
                                            <p:cond delay="0"/>
                                          </p:stCondLst>
                                        </p:cTn>
                                        <p:tgtEl>
                                          <p:spTgt spid="2062"/>
                                        </p:tgtEl>
                                        <p:attrNameLst>
                                          <p:attrName>style.visibility</p:attrName>
                                        </p:attrNameLst>
                                      </p:cBhvr>
                                      <p:to>
                                        <p:strVal val="visible"/>
                                      </p:to>
                                    </p:set>
                                    <p:animEffect transition="in" filter="checkerboard(across)">
                                      <p:cBhvr>
                                        <p:cTn id="51" dur="10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3133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3133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83133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83133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5712</TotalTime>
  <Words>2307</Words>
  <Application>Microsoft Macintosh PowerPoint</Application>
  <PresentationFormat>自定义</PresentationFormat>
  <Paragraphs>192</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Calibri</vt:lpstr>
      <vt:lpstr>Helvetica</vt:lpstr>
      <vt:lpstr>Microsoft YaHei</vt:lpstr>
      <vt:lpstr>Source Sans Pro</vt:lpstr>
      <vt:lpstr>Wingdings</vt:lpstr>
      <vt:lpstr>微软雅黑</vt:lpstr>
      <vt:lpstr>Arial</vt:lpstr>
      <vt:lpstr>Office 主题</vt:lpstr>
      <vt:lpstr>PowerPoint 演示文稿</vt:lpstr>
      <vt:lpstr>目录</vt:lpstr>
      <vt:lpstr>ETL作业开发规范及流程(命名/参数化/变量)</vt:lpstr>
      <vt:lpstr>ETL作业开发规范及流程(命名/参数化/变量)</vt:lpstr>
      <vt:lpstr>目录</vt:lpstr>
      <vt:lpstr>部署调度系统</vt:lpstr>
      <vt:lpstr>目录</vt:lpstr>
      <vt:lpstr>规范工作过程(开发规范+部署规范)</vt:lpstr>
      <vt:lpstr>规范工作过程(开发规范+部署规范)</vt:lpstr>
      <vt:lpstr>规范工作过程(开发规范+部署规范)</vt:lpstr>
      <vt:lpstr>规范工作过程(开发规范+部署规范)</vt:lpstr>
      <vt:lpstr>目录</vt:lpstr>
      <vt:lpstr>实战一：ODS开发案例(增量)</vt:lpstr>
      <vt:lpstr>目录</vt:lpstr>
      <vt:lpstr>DIM开发案例(构建维度过程，UDF使用)</vt:lpstr>
      <vt:lpstr>DIM开发案例(构建维度过程，UDF使用)</vt:lpstr>
      <vt:lpstr>目录</vt:lpstr>
      <vt:lpstr>DW开发案例(条件、并发)</vt:lpstr>
      <vt:lpstr>DW开发案例(条件、并发)</vt:lpstr>
      <vt:lpstr>DW开发案例(条件、并发)</vt:lpstr>
      <vt:lpstr>DW开发案例(条件、并发)</vt:lpstr>
      <vt:lpstr>目录</vt:lpstr>
      <vt:lpstr>数据初始化案例(循环调度)</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tim luo</cp:lastModifiedBy>
  <cp:revision>178</cp:revision>
  <dcterms:modified xsi:type="dcterms:W3CDTF">2017-03-07T02:31:30Z</dcterms:modified>
</cp:coreProperties>
</file>